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44"/>
  </p:notesMasterIdLst>
  <p:handoutMasterIdLst>
    <p:handoutMasterId r:id="rId45"/>
  </p:handoutMasterIdLst>
  <p:sldIdLst>
    <p:sldId id="256" r:id="rId2"/>
    <p:sldId id="332" r:id="rId3"/>
    <p:sldId id="340" r:id="rId4"/>
    <p:sldId id="257" r:id="rId5"/>
    <p:sldId id="400" r:id="rId6"/>
    <p:sldId id="402" r:id="rId7"/>
    <p:sldId id="404" r:id="rId8"/>
    <p:sldId id="258" r:id="rId9"/>
    <p:sldId id="259" r:id="rId10"/>
    <p:sldId id="260" r:id="rId11"/>
    <p:sldId id="339" r:id="rId12"/>
    <p:sldId id="261" r:id="rId13"/>
    <p:sldId id="331" r:id="rId14"/>
    <p:sldId id="264" r:id="rId15"/>
    <p:sldId id="265" r:id="rId16"/>
    <p:sldId id="266" r:id="rId17"/>
    <p:sldId id="267" r:id="rId18"/>
    <p:sldId id="263" r:id="rId19"/>
    <p:sldId id="269" r:id="rId20"/>
    <p:sldId id="424" r:id="rId21"/>
    <p:sldId id="423" r:id="rId22"/>
    <p:sldId id="408" r:id="rId23"/>
    <p:sldId id="418" r:id="rId24"/>
    <p:sldId id="410" r:id="rId25"/>
    <p:sldId id="411" r:id="rId26"/>
    <p:sldId id="412" r:id="rId27"/>
    <p:sldId id="413" r:id="rId28"/>
    <p:sldId id="414" r:id="rId29"/>
    <p:sldId id="415" r:id="rId30"/>
    <p:sldId id="416" r:id="rId31"/>
    <p:sldId id="417" r:id="rId32"/>
    <p:sldId id="378" r:id="rId33"/>
    <p:sldId id="384" r:id="rId34"/>
    <p:sldId id="419" r:id="rId35"/>
    <p:sldId id="385" r:id="rId36"/>
    <p:sldId id="421" r:id="rId37"/>
    <p:sldId id="386" r:id="rId38"/>
    <p:sldId id="387" r:id="rId39"/>
    <p:sldId id="391" r:id="rId40"/>
    <p:sldId id="392" r:id="rId41"/>
    <p:sldId id="393" r:id="rId42"/>
    <p:sldId id="398" r:id="rId43"/>
  </p:sldIdLst>
  <p:sldSz cx="9144000" cy="6858000" type="screen4x3"/>
  <p:notesSz cx="7010400" cy="9296400"/>
  <p:defaultTextStyle>
    <a:defPPr>
      <a:defRPr lang="en-US"/>
    </a:defPPr>
    <a:lvl1pPr algn="l" rtl="0" fontAlgn="base">
      <a:spcBef>
        <a:spcPct val="20000"/>
      </a:spcBef>
      <a:spcAft>
        <a:spcPct val="0"/>
      </a:spcAft>
      <a:buClr>
        <a:schemeClr val="hlink"/>
      </a:buClr>
      <a:buSzPct val="70000"/>
      <a:buFont typeface="Wingdings" pitchFamily="2" charset="2"/>
      <a:buChar char="n"/>
      <a:defRPr sz="2400" kern="1200">
        <a:solidFill>
          <a:schemeClr val="tx1"/>
        </a:solidFill>
        <a:effectLst>
          <a:outerShdw blurRad="38100" dist="38100" dir="2700000" algn="tl">
            <a:srgbClr val="000000">
              <a:alpha val="43137"/>
            </a:srgbClr>
          </a:outerShdw>
        </a:effectLst>
        <a:latin typeface="Garamond" pitchFamily="18" charset="0"/>
        <a:ea typeface="+mn-ea"/>
        <a:cs typeface="+mn-cs"/>
      </a:defRPr>
    </a:lvl1pPr>
    <a:lvl2pPr marL="457200" algn="l" rtl="0" fontAlgn="base">
      <a:spcBef>
        <a:spcPct val="20000"/>
      </a:spcBef>
      <a:spcAft>
        <a:spcPct val="0"/>
      </a:spcAft>
      <a:buClr>
        <a:schemeClr val="hlink"/>
      </a:buClr>
      <a:buSzPct val="70000"/>
      <a:buFont typeface="Wingdings" pitchFamily="2" charset="2"/>
      <a:buChar char="n"/>
      <a:defRPr sz="2400" kern="1200">
        <a:solidFill>
          <a:schemeClr val="tx1"/>
        </a:solidFill>
        <a:effectLst>
          <a:outerShdw blurRad="38100" dist="38100" dir="2700000" algn="tl">
            <a:srgbClr val="000000">
              <a:alpha val="43137"/>
            </a:srgbClr>
          </a:outerShdw>
        </a:effectLst>
        <a:latin typeface="Garamond" pitchFamily="18" charset="0"/>
        <a:ea typeface="+mn-ea"/>
        <a:cs typeface="+mn-cs"/>
      </a:defRPr>
    </a:lvl2pPr>
    <a:lvl3pPr marL="914400" algn="l" rtl="0" fontAlgn="base">
      <a:spcBef>
        <a:spcPct val="20000"/>
      </a:spcBef>
      <a:spcAft>
        <a:spcPct val="0"/>
      </a:spcAft>
      <a:buClr>
        <a:schemeClr val="hlink"/>
      </a:buClr>
      <a:buSzPct val="70000"/>
      <a:buFont typeface="Wingdings" pitchFamily="2" charset="2"/>
      <a:buChar char="n"/>
      <a:defRPr sz="2400" kern="1200">
        <a:solidFill>
          <a:schemeClr val="tx1"/>
        </a:solidFill>
        <a:effectLst>
          <a:outerShdw blurRad="38100" dist="38100" dir="2700000" algn="tl">
            <a:srgbClr val="000000">
              <a:alpha val="43137"/>
            </a:srgbClr>
          </a:outerShdw>
        </a:effectLst>
        <a:latin typeface="Garamond" pitchFamily="18" charset="0"/>
        <a:ea typeface="+mn-ea"/>
        <a:cs typeface="+mn-cs"/>
      </a:defRPr>
    </a:lvl3pPr>
    <a:lvl4pPr marL="1371600" algn="l" rtl="0" fontAlgn="base">
      <a:spcBef>
        <a:spcPct val="20000"/>
      </a:spcBef>
      <a:spcAft>
        <a:spcPct val="0"/>
      </a:spcAft>
      <a:buClr>
        <a:schemeClr val="hlink"/>
      </a:buClr>
      <a:buSzPct val="70000"/>
      <a:buFont typeface="Wingdings" pitchFamily="2" charset="2"/>
      <a:buChar char="n"/>
      <a:defRPr sz="2400" kern="1200">
        <a:solidFill>
          <a:schemeClr val="tx1"/>
        </a:solidFill>
        <a:effectLst>
          <a:outerShdw blurRad="38100" dist="38100" dir="2700000" algn="tl">
            <a:srgbClr val="000000">
              <a:alpha val="43137"/>
            </a:srgbClr>
          </a:outerShdw>
        </a:effectLst>
        <a:latin typeface="Garamond" pitchFamily="18" charset="0"/>
        <a:ea typeface="+mn-ea"/>
        <a:cs typeface="+mn-cs"/>
      </a:defRPr>
    </a:lvl4pPr>
    <a:lvl5pPr marL="1828800" algn="l" rtl="0" fontAlgn="base">
      <a:spcBef>
        <a:spcPct val="20000"/>
      </a:spcBef>
      <a:spcAft>
        <a:spcPct val="0"/>
      </a:spcAft>
      <a:buClr>
        <a:schemeClr val="hlink"/>
      </a:buClr>
      <a:buSzPct val="70000"/>
      <a:buFont typeface="Wingdings" pitchFamily="2" charset="2"/>
      <a:buChar char="n"/>
      <a:defRPr sz="2400" kern="1200">
        <a:solidFill>
          <a:schemeClr val="tx1"/>
        </a:solidFill>
        <a:effectLst>
          <a:outerShdw blurRad="38100" dist="38100" dir="2700000" algn="tl">
            <a:srgbClr val="000000">
              <a:alpha val="43137"/>
            </a:srgbClr>
          </a:outerShdw>
        </a:effectLst>
        <a:latin typeface="Garamond"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Garamond"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Garamond"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Garamond"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FF"/>
    <a:srgbClr val="CC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0" autoAdjust="0"/>
    <p:restoredTop sz="94670" autoAdjust="0"/>
  </p:normalViewPr>
  <p:slideViewPr>
    <p:cSldViewPr>
      <p:cViewPr varScale="1">
        <p:scale>
          <a:sx n="74" d="100"/>
          <a:sy n="74" d="100"/>
        </p:scale>
        <p:origin x="-558"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notesViewPr>
    <p:cSldViewPr>
      <p:cViewPr varScale="1">
        <p:scale>
          <a:sx n="59" d="100"/>
          <a:sy n="59" d="100"/>
        </p:scale>
        <p:origin x="-1716"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8" Type="http://schemas.openxmlformats.org/officeDocument/2006/relationships/slide" Target="slides/slide17.xml"/><Relationship Id="rId3" Type="http://schemas.openxmlformats.org/officeDocument/2006/relationships/slide" Target="slides/slide10.xml"/><Relationship Id="rId7" Type="http://schemas.openxmlformats.org/officeDocument/2006/relationships/slide" Target="slides/slide16.xml"/><Relationship Id="rId2" Type="http://schemas.openxmlformats.org/officeDocument/2006/relationships/slide" Target="slides/slide9.xml"/><Relationship Id="rId1" Type="http://schemas.openxmlformats.org/officeDocument/2006/relationships/slide" Target="slides/slide8.xml"/><Relationship Id="rId6" Type="http://schemas.openxmlformats.org/officeDocument/2006/relationships/slide" Target="slides/slide15.xml"/><Relationship Id="rId11" Type="http://schemas.openxmlformats.org/officeDocument/2006/relationships/slide" Target="slides/slide20.xml"/><Relationship Id="rId5" Type="http://schemas.openxmlformats.org/officeDocument/2006/relationships/slide" Target="slides/slide14.xml"/><Relationship Id="rId10" Type="http://schemas.openxmlformats.org/officeDocument/2006/relationships/slide" Target="slides/slide19.xml"/><Relationship Id="rId4" Type="http://schemas.openxmlformats.org/officeDocument/2006/relationships/slide" Target="slides/slide12.xml"/><Relationship Id="rId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lvl1pPr defTabSz="931863">
              <a:spcBef>
                <a:spcPct val="0"/>
              </a:spcBef>
              <a:buClrTx/>
              <a:buSzTx/>
              <a:buFontTx/>
              <a:buNone/>
              <a:defRPr sz="1200">
                <a:solidFill>
                  <a:srgbClr val="FFFFCC"/>
                </a:solidFill>
                <a:effectLst/>
                <a:latin typeface="Times New Roman" pitchFamily="18" charset="0"/>
              </a:defRPr>
            </a:lvl1pPr>
          </a:lstStyle>
          <a:p>
            <a:endParaRPr lang="en-US"/>
          </a:p>
        </p:txBody>
      </p:sp>
      <p:sp>
        <p:nvSpPr>
          <p:cNvPr id="8601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lvl1pPr algn="r" defTabSz="931863">
              <a:spcBef>
                <a:spcPct val="0"/>
              </a:spcBef>
              <a:buClrTx/>
              <a:buSzTx/>
              <a:buFontTx/>
              <a:buNone/>
              <a:defRPr sz="1200">
                <a:solidFill>
                  <a:srgbClr val="FFFFCC"/>
                </a:solidFill>
                <a:effectLst/>
                <a:latin typeface="Times New Roman" pitchFamily="18" charset="0"/>
              </a:defRPr>
            </a:lvl1pPr>
          </a:lstStyle>
          <a:p>
            <a:endParaRPr lang="en-US"/>
          </a:p>
        </p:txBody>
      </p:sp>
      <p:sp>
        <p:nvSpPr>
          <p:cNvPr id="8602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69" tIns="46584" rIns="93169" bIns="46584" numCol="1" anchor="b" anchorCtr="0" compatLnSpc="1">
            <a:prstTxWarp prst="textNoShape">
              <a:avLst/>
            </a:prstTxWarp>
          </a:bodyPr>
          <a:lstStyle>
            <a:lvl1pPr defTabSz="931863">
              <a:spcBef>
                <a:spcPct val="0"/>
              </a:spcBef>
              <a:buClrTx/>
              <a:buSzTx/>
              <a:buFontTx/>
              <a:buNone/>
              <a:defRPr sz="1200">
                <a:solidFill>
                  <a:srgbClr val="FFFFCC"/>
                </a:solidFill>
                <a:effectLst/>
                <a:latin typeface="Times New Roman" pitchFamily="18" charset="0"/>
              </a:defRPr>
            </a:lvl1pPr>
          </a:lstStyle>
          <a:p>
            <a:endParaRPr lang="en-US"/>
          </a:p>
        </p:txBody>
      </p:sp>
      <p:sp>
        <p:nvSpPr>
          <p:cNvPr id="8602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69" tIns="46584" rIns="93169" bIns="46584" numCol="1" anchor="b" anchorCtr="0" compatLnSpc="1">
            <a:prstTxWarp prst="textNoShape">
              <a:avLst/>
            </a:prstTxWarp>
          </a:bodyPr>
          <a:lstStyle>
            <a:lvl1pPr algn="r" defTabSz="931863">
              <a:spcBef>
                <a:spcPct val="0"/>
              </a:spcBef>
              <a:buClrTx/>
              <a:buSzTx/>
              <a:buFontTx/>
              <a:buNone/>
              <a:defRPr sz="1200">
                <a:solidFill>
                  <a:srgbClr val="FFFFCC"/>
                </a:solidFill>
                <a:effectLst/>
                <a:latin typeface="Times New Roman" pitchFamily="18" charset="0"/>
              </a:defRPr>
            </a:lvl1pPr>
          </a:lstStyle>
          <a:p>
            <a:fld id="{299E917C-DADE-4CFD-9510-6878A9B9E70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lvl1pPr defTabSz="931863">
              <a:spcBef>
                <a:spcPct val="0"/>
              </a:spcBef>
              <a:buClrTx/>
              <a:buSzTx/>
              <a:buFontTx/>
              <a:buNone/>
              <a:defRPr sz="1200">
                <a:effectLst/>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lvl1pPr algn="r" defTabSz="931863">
              <a:spcBef>
                <a:spcPct val="0"/>
              </a:spcBef>
              <a:buClrTx/>
              <a:buSzTx/>
              <a:buFontTx/>
              <a:buNone/>
              <a:defRPr sz="1200">
                <a:effectLst/>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33450" y="4416425"/>
            <a:ext cx="5143500" cy="4183063"/>
          </a:xfrm>
          <a:prstGeom prst="rect">
            <a:avLst/>
          </a:prstGeom>
          <a:noFill/>
          <a:ln w="9525">
            <a:noFill/>
            <a:miter lim="800000"/>
            <a:headEnd/>
            <a:tailEnd/>
          </a:ln>
          <a:effectLst/>
        </p:spPr>
        <p:txBody>
          <a:bodyPr vert="horz" wrap="square" lIns="93169" tIns="46584" rIns="93169" bIns="4658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69" tIns="46584" rIns="93169" bIns="46584" numCol="1" anchor="b" anchorCtr="0" compatLnSpc="1">
            <a:prstTxWarp prst="textNoShape">
              <a:avLst/>
            </a:prstTxWarp>
          </a:bodyPr>
          <a:lstStyle>
            <a:lvl1pPr defTabSz="931863">
              <a:spcBef>
                <a:spcPct val="0"/>
              </a:spcBef>
              <a:buClrTx/>
              <a:buSzTx/>
              <a:buFontTx/>
              <a:buNone/>
              <a:defRPr sz="1200">
                <a:effectLst/>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69" tIns="46584" rIns="93169" bIns="46584" numCol="1" anchor="b" anchorCtr="0" compatLnSpc="1">
            <a:prstTxWarp prst="textNoShape">
              <a:avLst/>
            </a:prstTxWarp>
          </a:bodyPr>
          <a:lstStyle>
            <a:lvl1pPr algn="r" defTabSz="931863">
              <a:spcBef>
                <a:spcPct val="0"/>
              </a:spcBef>
              <a:buClrTx/>
              <a:buSzTx/>
              <a:buFontTx/>
              <a:buNone/>
              <a:defRPr sz="1200">
                <a:effectLst/>
                <a:latin typeface="Times New Roman" pitchFamily="18" charset="0"/>
              </a:defRPr>
            </a:lvl1pPr>
          </a:lstStyle>
          <a:p>
            <a:fld id="{6F96DEBE-B499-416A-8A2B-E6361FDF67B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D70763-C08C-4904-83B4-A6FCDD8F39CC}"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96DEBE-B499-416A-8A2B-E6361FDF67B5}"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4626" name="Group 2"/>
          <p:cNvGrpSpPr>
            <a:grpSpLocks/>
          </p:cNvGrpSpPr>
          <p:nvPr/>
        </p:nvGrpSpPr>
        <p:grpSpPr bwMode="auto">
          <a:xfrm>
            <a:off x="0" y="0"/>
            <a:ext cx="9140825" cy="6850063"/>
            <a:chOff x="0" y="0"/>
            <a:chExt cx="5758" cy="4315"/>
          </a:xfrm>
        </p:grpSpPr>
        <p:grpSp>
          <p:nvGrpSpPr>
            <p:cNvPr id="154627" name="Group 3"/>
            <p:cNvGrpSpPr>
              <a:grpSpLocks/>
            </p:cNvGrpSpPr>
            <p:nvPr userDrawn="1"/>
          </p:nvGrpSpPr>
          <p:grpSpPr bwMode="auto">
            <a:xfrm>
              <a:off x="1728" y="2230"/>
              <a:ext cx="4027" cy="2085"/>
              <a:chOff x="1728" y="2230"/>
              <a:chExt cx="4027" cy="2085"/>
            </a:xfrm>
          </p:grpSpPr>
          <p:sp>
            <p:nvSpPr>
              <p:cNvPr id="15462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15462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15463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15463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15463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154633"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154634"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154635"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15463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54637"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154638"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154639" name="Rectangle 15"/>
          <p:cNvSpPr>
            <a:spLocks noGrp="1" noChangeArrowheads="1"/>
          </p:cNvSpPr>
          <p:nvPr>
            <p:ph type="sldNum" sz="quarter" idx="4"/>
          </p:nvPr>
        </p:nvSpPr>
        <p:spPr>
          <a:xfrm>
            <a:off x="6553200" y="6254750"/>
            <a:ext cx="2133600" cy="476250"/>
          </a:xfrm>
        </p:spPr>
        <p:txBody>
          <a:bodyPr/>
          <a:lstStyle>
            <a:lvl1pPr>
              <a:defRPr/>
            </a:lvl1pPr>
          </a:lstStyle>
          <a:p>
            <a:fld id="{DFBE0613-CACC-4833-A284-254259AAD86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BB6AD93-154E-440B-9787-62F7F81F8D2C}"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736BBB0E-6DB9-44EA-AEA8-41E166FA086A}"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626CE84-8BB2-435D-A41A-EAD3EDC2BA4E}"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738BF38-BEC9-4B44-A990-021DB36B9C05}"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5A3EA48-B188-4899-BEDB-A83A97A80273}"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DF019E18-D6CE-4D69-B3AE-D923B9BE41BC}"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F6DE3676-42E4-4B86-B25B-2335E7AB2DE3}"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EA694BEC-43F9-49A3-9B0B-C8D0D100D065}"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6A81E568-7014-4ED0-A09E-AF4FFD328257}"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C5FD1A52-4955-484D-A174-7B31C1E129BD}"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effectLst/>
                <a:latin typeface="Arial" charset="0"/>
              </a:defRPr>
            </a:lvl1pPr>
          </a:lstStyle>
          <a:p>
            <a:endParaRPr lang="en-US"/>
          </a:p>
        </p:txBody>
      </p:sp>
      <p:sp>
        <p:nvSpPr>
          <p:cNvPr id="15360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effectLst/>
                <a:latin typeface="Arial" charset="0"/>
              </a:defRPr>
            </a:lvl1pPr>
          </a:lstStyle>
          <a:p>
            <a:fld id="{8088A29F-539A-4732-9A22-0A37A383E9E6}" type="slidenum">
              <a:rPr lang="en-US"/>
              <a:pPr/>
              <a:t>‹#›</a:t>
            </a:fld>
            <a:endParaRPr lang="en-US"/>
          </a:p>
        </p:txBody>
      </p:sp>
      <p:grpSp>
        <p:nvGrpSpPr>
          <p:cNvPr id="153604" name="Group 4"/>
          <p:cNvGrpSpPr>
            <a:grpSpLocks/>
          </p:cNvGrpSpPr>
          <p:nvPr/>
        </p:nvGrpSpPr>
        <p:grpSpPr bwMode="auto">
          <a:xfrm>
            <a:off x="0" y="0"/>
            <a:ext cx="9140825" cy="6850063"/>
            <a:chOff x="0" y="0"/>
            <a:chExt cx="5758" cy="4315"/>
          </a:xfrm>
        </p:grpSpPr>
        <p:grpSp>
          <p:nvGrpSpPr>
            <p:cNvPr id="153605" name="Group 5"/>
            <p:cNvGrpSpPr>
              <a:grpSpLocks/>
            </p:cNvGrpSpPr>
            <p:nvPr userDrawn="1"/>
          </p:nvGrpSpPr>
          <p:grpSpPr bwMode="auto">
            <a:xfrm>
              <a:off x="1728" y="2230"/>
              <a:ext cx="4027" cy="2085"/>
              <a:chOff x="1728" y="2230"/>
              <a:chExt cx="4027" cy="2085"/>
            </a:xfrm>
          </p:grpSpPr>
          <p:sp>
            <p:nvSpPr>
              <p:cNvPr id="15360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15360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15360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153609"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15361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15361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153612"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15361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1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1200">
                <a:effectLst/>
                <a:latin typeface="Arial" charset="0"/>
              </a:defRPr>
            </a:lvl1pPr>
          </a:lstStyle>
          <a:p>
            <a:endParaRPr lang="en-US"/>
          </a:p>
        </p:txBody>
      </p:sp>
      <p:sp>
        <p:nvSpPr>
          <p:cNvPr id="15361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title"/>
          </p:nvPr>
        </p:nvSpPr>
        <p:spPr/>
        <p:txBody>
          <a:bodyPr/>
          <a:lstStyle/>
          <a:p>
            <a:r>
              <a:rPr lang="en-US" b="0" dirty="0"/>
              <a:t> </a:t>
            </a:r>
            <a:r>
              <a:rPr lang="en-US" dirty="0">
                <a:solidFill>
                  <a:schemeClr val="hlink"/>
                </a:solidFill>
              </a:rPr>
              <a:t>The Legalities of </a:t>
            </a:r>
            <a:r>
              <a:rPr lang="en-US" dirty="0" smtClean="0">
                <a:solidFill>
                  <a:schemeClr val="hlink"/>
                </a:solidFill>
              </a:rPr>
              <a:t>Purchasing</a:t>
            </a:r>
            <a:br>
              <a:rPr lang="en-US" dirty="0" smtClean="0">
                <a:solidFill>
                  <a:schemeClr val="hlink"/>
                </a:solidFill>
              </a:rPr>
            </a:br>
            <a:r>
              <a:rPr lang="en-US" dirty="0" smtClean="0">
                <a:solidFill>
                  <a:schemeClr val="hlink"/>
                </a:solidFill>
              </a:rPr>
              <a:t>and Competitive Bidding</a:t>
            </a:r>
            <a:endParaRPr lang="en-US" dirty="0">
              <a:solidFill>
                <a:schemeClr val="hlink"/>
              </a:solidFill>
            </a:endParaRPr>
          </a:p>
        </p:txBody>
      </p:sp>
      <p:sp>
        <p:nvSpPr>
          <p:cNvPr id="2051" name="Rectangle 3"/>
          <p:cNvSpPr>
            <a:spLocks noGrp="1" noChangeArrowheads="1"/>
          </p:cNvSpPr>
          <p:nvPr>
            <p:ph type="body" idx="1"/>
          </p:nvPr>
        </p:nvSpPr>
        <p:spPr>
          <a:xfrm>
            <a:off x="457200" y="1600200"/>
            <a:ext cx="8229600" cy="5029200"/>
          </a:xfrm>
        </p:spPr>
        <p:txBody>
          <a:bodyPr/>
          <a:lstStyle/>
          <a:p>
            <a:pPr algn="ctr">
              <a:buFont typeface="Wingdings" pitchFamily="2" charset="2"/>
              <a:buNone/>
            </a:pPr>
            <a:endParaRPr lang="en-US" b="1" dirty="0"/>
          </a:p>
          <a:p>
            <a:pPr algn="ctr">
              <a:buFont typeface="Wingdings" pitchFamily="2" charset="2"/>
              <a:buNone/>
            </a:pPr>
            <a:r>
              <a:rPr lang="en-US" sz="2800" b="1" dirty="0" smtClean="0"/>
              <a:t>Presented </a:t>
            </a:r>
            <a:r>
              <a:rPr lang="en-US" sz="2800" b="1" dirty="0"/>
              <a:t>by: Mark </a:t>
            </a:r>
            <a:r>
              <a:rPr lang="en-US" sz="2800" b="1" dirty="0" smtClean="0"/>
              <a:t>Stevens</a:t>
            </a:r>
          </a:p>
          <a:p>
            <a:pPr algn="ctr">
              <a:buFont typeface="Wingdings" pitchFamily="2" charset="2"/>
              <a:buNone/>
            </a:pPr>
            <a:r>
              <a:rPr lang="en-US" sz="2800" b="1" dirty="0" smtClean="0"/>
              <a:t>Senior </a:t>
            </a:r>
            <a:r>
              <a:rPr lang="en-US" sz="2800" b="1" dirty="0"/>
              <a:t>Attorney </a:t>
            </a:r>
            <a:endParaRPr lang="en-US" sz="2800" b="1" dirty="0" smtClean="0"/>
          </a:p>
          <a:p>
            <a:pPr algn="ctr">
              <a:buFont typeface="Wingdings" pitchFamily="2" charset="2"/>
              <a:buNone/>
            </a:pPr>
            <a:r>
              <a:rPr lang="en-US" sz="2800" b="1" dirty="0" smtClean="0"/>
              <a:t>OSC</a:t>
            </a:r>
            <a:r>
              <a:rPr lang="en-US" sz="2800" b="1" dirty="0"/>
              <a:t>, Division of Legal Services</a:t>
            </a:r>
          </a:p>
        </p:txBody>
      </p:sp>
      <p:pic>
        <p:nvPicPr>
          <p:cNvPr id="2054" name="Picture 6" descr="colorseal"/>
          <p:cNvPicPr>
            <a:picLocks noChangeAspect="1" noChangeArrowheads="1"/>
          </p:cNvPicPr>
          <p:nvPr/>
        </p:nvPicPr>
        <p:blipFill>
          <a:blip r:embed="rId3" cstate="print"/>
          <a:srcRect/>
          <a:stretch>
            <a:fillRect/>
          </a:stretch>
        </p:blipFill>
        <p:spPr bwMode="auto">
          <a:xfrm>
            <a:off x="3200400" y="3886200"/>
            <a:ext cx="2408238" cy="2409825"/>
          </a:xfrm>
          <a:prstGeom prst="rect">
            <a:avLst/>
          </a:prstGeom>
          <a:noFill/>
        </p:spPr>
      </p:pic>
    </p:spTree>
  </p:cSld>
  <p:clrMapOvr>
    <a:masterClrMapping/>
  </p:clrMapOvr>
  <p:transition spd="med">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US" dirty="0">
                <a:solidFill>
                  <a:schemeClr val="hlink"/>
                </a:solidFill>
              </a:rPr>
              <a:t>General Rules on Thresholds</a:t>
            </a:r>
          </a:p>
        </p:txBody>
      </p:sp>
      <p:sp>
        <p:nvSpPr>
          <p:cNvPr id="8195" name="Rectangle 3"/>
          <p:cNvSpPr>
            <a:spLocks noGrp="1" noChangeArrowheads="1"/>
          </p:cNvSpPr>
          <p:nvPr>
            <p:ph type="body" idx="1"/>
          </p:nvPr>
        </p:nvSpPr>
        <p:spPr/>
        <p:txBody>
          <a:bodyPr/>
          <a:lstStyle/>
          <a:p>
            <a:pPr>
              <a:buNone/>
            </a:pPr>
            <a:endParaRPr lang="en-US" dirty="0" smtClean="0"/>
          </a:p>
          <a:p>
            <a:pPr>
              <a:buNone/>
            </a:pPr>
            <a:r>
              <a:rPr lang="en-US" dirty="0" smtClean="0"/>
              <a:t>GML </a:t>
            </a:r>
            <a:r>
              <a:rPr lang="en-US" dirty="0" smtClean="0">
                <a:latin typeface="Times New Roman"/>
                <a:cs typeface="Times New Roman"/>
              </a:rPr>
              <a:t>§103(1) expressly provides: </a:t>
            </a:r>
          </a:p>
          <a:p>
            <a:pPr>
              <a:buNone/>
            </a:pPr>
            <a:endParaRPr lang="en-US" dirty="0">
              <a:latin typeface="Times New Roman"/>
              <a:cs typeface="Times New Roman"/>
            </a:endParaRPr>
          </a:p>
          <a:p>
            <a:pPr lvl="1"/>
            <a:r>
              <a:rPr lang="en-US" dirty="0" smtClean="0">
                <a:latin typeface="Times New Roman"/>
                <a:cs typeface="Times New Roman"/>
              </a:rPr>
              <a:t>Purchases of “commodities, services or technology” may not be “artificially divided” for the purpose of satisfying the “discretionary buying thresholds” established by General Municipal Law §103(1). </a:t>
            </a:r>
            <a:endParaRPr lang="en-US" dirty="0"/>
          </a:p>
        </p:txBody>
      </p:sp>
    </p:spTree>
  </p:cSld>
  <p:clrMapOvr>
    <a:masterClrMapping/>
  </p:clrMapOvr>
  <p:transition spd="med">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hlink"/>
                </a:solidFill>
              </a:rPr>
              <a:t>General Rules on Thresholds</a:t>
            </a:r>
            <a:endParaRPr lang="en-US" dirty="0"/>
          </a:p>
        </p:txBody>
      </p:sp>
      <p:sp>
        <p:nvSpPr>
          <p:cNvPr id="3" name="Content Placeholder 2"/>
          <p:cNvSpPr>
            <a:spLocks noGrp="1"/>
          </p:cNvSpPr>
          <p:nvPr>
            <p:ph idx="1"/>
          </p:nvPr>
        </p:nvSpPr>
        <p:spPr/>
        <p:txBody>
          <a:bodyPr/>
          <a:lstStyle/>
          <a:p>
            <a:pPr>
              <a:buNone/>
            </a:pPr>
            <a:r>
              <a:rPr lang="en-US" dirty="0" smtClean="0"/>
              <a:t>GML </a:t>
            </a:r>
            <a:r>
              <a:rPr lang="en-US" dirty="0" smtClean="0">
                <a:latin typeface="Times New Roman"/>
                <a:cs typeface="Times New Roman"/>
              </a:rPr>
              <a:t>§103(1) expressly provides: </a:t>
            </a:r>
          </a:p>
          <a:p>
            <a:pPr>
              <a:buNone/>
            </a:pPr>
            <a:endParaRPr lang="en-US" dirty="0">
              <a:latin typeface="Times New Roman"/>
              <a:cs typeface="Times New Roman"/>
            </a:endParaRPr>
          </a:p>
          <a:p>
            <a:pPr lvl="1"/>
            <a:r>
              <a:rPr lang="en-US" dirty="0" smtClean="0">
                <a:effectLst/>
                <a:latin typeface="Times New Roman"/>
                <a:cs typeface="Times New Roman"/>
              </a:rPr>
              <a:t>When determining whether a “purchase is an expenditure within the discretionary threshold amounts” established in General Municipal Law §103(1), “the reasonably expected aggregate amount of all purchases of the same commodities, services or technology to be made within the twelve-month period commencing on the date of the purchase” must be considered. </a:t>
            </a:r>
            <a:endParaRPr lang="en-US" dirty="0">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304800" y="274638"/>
            <a:ext cx="8382000" cy="1143000"/>
          </a:xfrm>
        </p:spPr>
        <p:txBody>
          <a:bodyPr/>
          <a:lstStyle/>
          <a:p>
            <a:r>
              <a:rPr lang="en-US" sz="4000">
                <a:solidFill>
                  <a:schemeClr val="hlink"/>
                </a:solidFill>
              </a:rPr>
              <a:t>General Rules on Thresholds (cont’d)</a:t>
            </a:r>
          </a:p>
        </p:txBody>
      </p:sp>
      <p:sp>
        <p:nvSpPr>
          <p:cNvPr id="9219" name="Rectangle 3"/>
          <p:cNvSpPr>
            <a:spLocks noGrp="1" noChangeArrowheads="1"/>
          </p:cNvSpPr>
          <p:nvPr>
            <p:ph type="body" idx="1"/>
          </p:nvPr>
        </p:nvSpPr>
        <p:spPr/>
        <p:txBody>
          <a:bodyPr/>
          <a:lstStyle/>
          <a:p>
            <a:r>
              <a:rPr lang="en-US" dirty="0"/>
              <a:t>Bid requirements apply to </a:t>
            </a:r>
            <a:r>
              <a:rPr lang="en-US" b="1" dirty="0"/>
              <a:t>direct and indirect</a:t>
            </a:r>
            <a:r>
              <a:rPr lang="en-US" dirty="0"/>
              <a:t> expenditures </a:t>
            </a:r>
          </a:p>
          <a:p>
            <a:pPr>
              <a:buFont typeface="Wingdings" pitchFamily="2" charset="2"/>
              <a:buNone/>
            </a:pPr>
            <a:r>
              <a:rPr lang="en-US" dirty="0"/>
              <a:t>		(e.g., trade-in allowance)</a:t>
            </a:r>
          </a:p>
          <a:p>
            <a:pPr>
              <a:buFont typeface="Wingdings" pitchFamily="2" charset="2"/>
              <a:buNone/>
            </a:pPr>
            <a:endParaRPr lang="en-US" dirty="0"/>
          </a:p>
          <a:p>
            <a:r>
              <a:rPr lang="en-US" b="1" dirty="0" smtClean="0"/>
              <a:t>Unless otherwise provided by law, source of money</a:t>
            </a:r>
            <a:r>
              <a:rPr lang="en-US" dirty="0" smtClean="0"/>
              <a:t> </a:t>
            </a:r>
            <a:r>
              <a:rPr lang="en-US" dirty="0"/>
              <a:t>to be spent </a:t>
            </a:r>
            <a:r>
              <a:rPr lang="en-US" dirty="0" smtClean="0"/>
              <a:t>does not alter requirements </a:t>
            </a:r>
            <a:r>
              <a:rPr lang="en-US" dirty="0"/>
              <a:t>for bidding</a:t>
            </a:r>
          </a:p>
          <a:p>
            <a:pPr>
              <a:buFont typeface="Wingdings" pitchFamily="2" charset="2"/>
              <a:buNone/>
            </a:pPr>
            <a:r>
              <a:rPr lang="en-US" dirty="0"/>
              <a:t>		(e.g., </a:t>
            </a:r>
            <a:r>
              <a:rPr lang="en-US" dirty="0" smtClean="0"/>
              <a:t>state </a:t>
            </a:r>
            <a:r>
              <a:rPr lang="en-US" dirty="0"/>
              <a:t>aid, </a:t>
            </a:r>
            <a:r>
              <a:rPr lang="en-US" dirty="0" smtClean="0"/>
              <a:t>federal </a:t>
            </a:r>
            <a:r>
              <a:rPr lang="en-US" dirty="0"/>
              <a:t>aid, gifts)</a:t>
            </a:r>
          </a:p>
        </p:txBody>
      </p:sp>
    </p:spTree>
  </p:cSld>
  <p:clrMapOvr>
    <a:masterClrMapping/>
  </p:clrMapOvr>
  <p:transition spd="med">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3"/>
          <p:cNvSpPr>
            <a:spLocks noGrp="1" noChangeArrowheads="1"/>
          </p:cNvSpPr>
          <p:nvPr>
            <p:ph type="body" idx="4294967295"/>
          </p:nvPr>
        </p:nvSpPr>
        <p:spPr>
          <a:xfrm>
            <a:off x="0" y="1143000"/>
            <a:ext cx="8915400" cy="4525963"/>
          </a:xfrm>
        </p:spPr>
        <p:txBody>
          <a:bodyPr/>
          <a:lstStyle/>
          <a:p>
            <a:pPr algn="ctr">
              <a:buFont typeface="Wingdings" pitchFamily="2" charset="2"/>
              <a:buNone/>
            </a:pPr>
            <a:endParaRPr lang="en-US" b="1" dirty="0">
              <a:solidFill>
                <a:schemeClr val="hlink"/>
              </a:solidFill>
            </a:endParaRPr>
          </a:p>
          <a:p>
            <a:pPr algn="ctr">
              <a:buFont typeface="Wingdings" pitchFamily="2" charset="2"/>
              <a:buNone/>
            </a:pPr>
            <a:endParaRPr lang="en-US" b="1" dirty="0">
              <a:solidFill>
                <a:schemeClr val="hlink"/>
              </a:solidFill>
            </a:endParaRPr>
          </a:p>
          <a:p>
            <a:pPr algn="ctr">
              <a:buFont typeface="Wingdings" pitchFamily="2" charset="2"/>
              <a:buNone/>
            </a:pPr>
            <a:endParaRPr lang="en-US" sz="4000" b="1" dirty="0" smtClean="0">
              <a:solidFill>
                <a:schemeClr val="hlink"/>
              </a:solidFill>
            </a:endParaRPr>
          </a:p>
          <a:p>
            <a:pPr algn="ctr">
              <a:buFont typeface="Wingdings" pitchFamily="2" charset="2"/>
              <a:buNone/>
            </a:pPr>
            <a:r>
              <a:rPr lang="en-US" sz="4000" b="1" dirty="0" smtClean="0">
                <a:solidFill>
                  <a:schemeClr val="hlink"/>
                </a:solidFill>
              </a:rPr>
              <a:t> </a:t>
            </a:r>
            <a:r>
              <a:rPr lang="en-US" sz="4000" b="1" dirty="0">
                <a:solidFill>
                  <a:schemeClr val="hlink"/>
                </a:solidFill>
              </a:rPr>
              <a:t>Exceptions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381000" y="533400"/>
            <a:ext cx="8229600" cy="1143000"/>
          </a:xfrm>
        </p:spPr>
        <p:txBody>
          <a:bodyPr/>
          <a:lstStyle/>
          <a:p>
            <a:r>
              <a:rPr lang="en-US" sz="4000" dirty="0">
                <a:solidFill>
                  <a:schemeClr val="hlink"/>
                </a:solidFill>
              </a:rPr>
              <a:t>Emergency</a:t>
            </a:r>
            <a:r>
              <a:rPr lang="en-US" sz="3200" dirty="0">
                <a:solidFill>
                  <a:schemeClr val="hlink"/>
                </a:solidFill>
              </a:rPr>
              <a:t> </a:t>
            </a:r>
            <a:r>
              <a:rPr lang="en-US" sz="3200" dirty="0" smtClean="0">
                <a:solidFill>
                  <a:schemeClr val="hlink"/>
                </a:solidFill>
              </a:rPr>
              <a:t> </a:t>
            </a:r>
            <a:r>
              <a:rPr lang="en-US" sz="4000" dirty="0">
                <a:solidFill>
                  <a:schemeClr val="hlink"/>
                </a:solidFill>
              </a:rPr>
              <a:t/>
            </a:r>
            <a:br>
              <a:rPr lang="en-US" sz="4000" dirty="0">
                <a:solidFill>
                  <a:schemeClr val="hlink"/>
                </a:solidFill>
              </a:rPr>
            </a:br>
            <a:endParaRPr lang="en-US" sz="4000" dirty="0">
              <a:solidFill>
                <a:schemeClr val="hlink"/>
              </a:solidFill>
            </a:endParaRPr>
          </a:p>
        </p:txBody>
      </p:sp>
      <p:sp>
        <p:nvSpPr>
          <p:cNvPr id="12291" name="Rectangle 3"/>
          <p:cNvSpPr>
            <a:spLocks noGrp="1" noChangeArrowheads="1"/>
          </p:cNvSpPr>
          <p:nvPr>
            <p:ph type="body" idx="1"/>
          </p:nvPr>
        </p:nvSpPr>
        <p:spPr/>
        <p:txBody>
          <a:bodyPr/>
          <a:lstStyle/>
          <a:p>
            <a:pPr>
              <a:lnSpc>
                <a:spcPct val="80000"/>
              </a:lnSpc>
            </a:pPr>
            <a:r>
              <a:rPr lang="en-US" sz="2800"/>
              <a:t>GML </a:t>
            </a:r>
            <a:r>
              <a:rPr lang="en-US" sz="2800">
                <a:latin typeface="Times New Roman" pitchFamily="18" charset="0"/>
                <a:cs typeface="Times New Roman" pitchFamily="18" charset="0"/>
              </a:rPr>
              <a:t>§</a:t>
            </a:r>
            <a:r>
              <a:rPr lang="en-US" sz="2800"/>
              <a:t>103(4)</a:t>
            </a:r>
          </a:p>
          <a:p>
            <a:pPr>
              <a:lnSpc>
                <a:spcPct val="80000"/>
              </a:lnSpc>
              <a:buFont typeface="Wingdings" pitchFamily="2" charset="2"/>
              <a:buNone/>
            </a:pPr>
            <a:endParaRPr lang="en-US" sz="2800"/>
          </a:p>
          <a:p>
            <a:pPr>
              <a:lnSpc>
                <a:spcPct val="80000"/>
              </a:lnSpc>
              <a:buFont typeface="Wingdings" pitchFamily="2" charset="2"/>
              <a:buNone/>
            </a:pPr>
            <a:r>
              <a:rPr lang="en-US" sz="2800" u="sng"/>
              <a:t>Three basic statutory criteria to meet exception</a:t>
            </a:r>
            <a:r>
              <a:rPr lang="en-US" sz="2800"/>
              <a:t>: </a:t>
            </a:r>
          </a:p>
          <a:p>
            <a:pPr>
              <a:lnSpc>
                <a:spcPct val="80000"/>
              </a:lnSpc>
              <a:buFont typeface="Wingdings" pitchFamily="2" charset="2"/>
              <a:buNone/>
            </a:pPr>
            <a:endParaRPr lang="en-US" sz="2000"/>
          </a:p>
          <a:p>
            <a:pPr lvl="1">
              <a:lnSpc>
                <a:spcPct val="80000"/>
              </a:lnSpc>
            </a:pPr>
            <a:r>
              <a:rPr lang="en-US" sz="2400" b="1"/>
              <a:t>Arise from accident or unforeseen occurrence or condition</a:t>
            </a:r>
          </a:p>
          <a:p>
            <a:pPr>
              <a:lnSpc>
                <a:spcPct val="80000"/>
              </a:lnSpc>
              <a:buFont typeface="Wingdings" pitchFamily="2" charset="2"/>
              <a:buNone/>
            </a:pPr>
            <a:endParaRPr lang="en-US" sz="2800" b="1"/>
          </a:p>
          <a:p>
            <a:pPr lvl="1">
              <a:lnSpc>
                <a:spcPct val="80000"/>
              </a:lnSpc>
            </a:pPr>
            <a:r>
              <a:rPr lang="en-US" sz="2400" b="1"/>
              <a:t>Affects public buildings/property or life, health or safety</a:t>
            </a:r>
          </a:p>
          <a:p>
            <a:pPr>
              <a:lnSpc>
                <a:spcPct val="80000"/>
              </a:lnSpc>
              <a:buFont typeface="Wingdings" pitchFamily="2" charset="2"/>
              <a:buNone/>
            </a:pPr>
            <a:endParaRPr lang="en-US" sz="2800" b="1"/>
          </a:p>
          <a:p>
            <a:pPr lvl="1">
              <a:lnSpc>
                <a:spcPct val="80000"/>
              </a:lnSpc>
            </a:pPr>
            <a:r>
              <a:rPr lang="en-US" sz="2400" b="1"/>
              <a:t>Immediate action needed – cannot await competitive bidding</a:t>
            </a:r>
          </a:p>
          <a:p>
            <a:pPr lvl="1">
              <a:lnSpc>
                <a:spcPct val="80000"/>
              </a:lnSpc>
              <a:buFont typeface="Wingdings" pitchFamily="2" charset="2"/>
              <a:buNone/>
            </a:pPr>
            <a:endParaRPr lang="en-US" sz="2400" b="1"/>
          </a:p>
        </p:txBody>
      </p:sp>
    </p:spTree>
  </p:cSld>
  <p:clrMapOvr>
    <a:masterClrMapping/>
  </p:clrMapOvr>
  <p:transition spd="med">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n-US" sz="4000" dirty="0">
                <a:solidFill>
                  <a:schemeClr val="hlink"/>
                </a:solidFill>
              </a:rPr>
              <a:t>Surplus/Second-Hand Equipment </a:t>
            </a:r>
            <a:r>
              <a:rPr lang="en-US" sz="3200" dirty="0" smtClean="0">
                <a:solidFill>
                  <a:schemeClr val="hlink"/>
                </a:solidFill>
              </a:rPr>
              <a:t> </a:t>
            </a:r>
            <a:endParaRPr lang="en-US" sz="3200" dirty="0">
              <a:solidFill>
                <a:schemeClr val="hlink"/>
              </a:solidFill>
            </a:endParaRPr>
          </a:p>
        </p:txBody>
      </p:sp>
      <p:sp>
        <p:nvSpPr>
          <p:cNvPr id="13315" name="Rectangle 3"/>
          <p:cNvSpPr>
            <a:spLocks noGrp="1" noChangeArrowheads="1"/>
          </p:cNvSpPr>
          <p:nvPr>
            <p:ph type="body" idx="1"/>
          </p:nvPr>
        </p:nvSpPr>
        <p:spPr>
          <a:xfrm>
            <a:off x="381000" y="1676400"/>
            <a:ext cx="8229600" cy="4572000"/>
          </a:xfrm>
        </p:spPr>
        <p:txBody>
          <a:bodyPr/>
          <a:lstStyle/>
          <a:p>
            <a:r>
              <a:rPr lang="en-US" sz="2800"/>
              <a:t>GML </a:t>
            </a:r>
            <a:r>
              <a:rPr lang="en-US" sz="2800">
                <a:latin typeface="Times New Roman" pitchFamily="18" charset="0"/>
                <a:cs typeface="Times New Roman" pitchFamily="18" charset="0"/>
              </a:rPr>
              <a:t>§</a:t>
            </a:r>
            <a:r>
              <a:rPr lang="en-US" sz="2800"/>
              <a:t>103(6)</a:t>
            </a:r>
          </a:p>
          <a:p>
            <a:pPr>
              <a:buFont typeface="Wingdings" pitchFamily="2" charset="2"/>
              <a:buNone/>
            </a:pPr>
            <a:endParaRPr lang="en-US" sz="2800"/>
          </a:p>
          <a:p>
            <a:r>
              <a:rPr lang="en-US" sz="2800"/>
              <a:t>Surplus/second-hand supplies, materials or equipment</a:t>
            </a:r>
          </a:p>
          <a:p>
            <a:pPr>
              <a:buFont typeface="Wingdings" pitchFamily="2" charset="2"/>
              <a:buNone/>
            </a:pPr>
            <a:endParaRPr lang="en-US" sz="2800"/>
          </a:p>
          <a:p>
            <a:r>
              <a:rPr lang="en-US" sz="2800"/>
              <a:t>Federal or State government, political subdivision or public benefit corporation</a:t>
            </a:r>
          </a:p>
          <a:p>
            <a:pPr>
              <a:buFont typeface="Wingdings" pitchFamily="2" charset="2"/>
              <a:buNone/>
            </a:pPr>
            <a:endParaRPr lang="en-US" sz="2800"/>
          </a:p>
          <a:p>
            <a:r>
              <a:rPr lang="en-US" sz="2800"/>
              <a:t>No exception for purchases from private source</a:t>
            </a:r>
          </a:p>
          <a:p>
            <a:pPr>
              <a:buFont typeface="Wingdings" pitchFamily="2" charset="2"/>
              <a:buNone/>
            </a:pPr>
            <a:endParaRPr lang="en-US" sz="2800"/>
          </a:p>
        </p:txBody>
      </p:sp>
    </p:spTree>
  </p:cSld>
  <p:clrMapOvr>
    <a:masterClrMapping/>
  </p:clrMapOvr>
  <p:transition spd="med">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en-US" sz="4000" dirty="0">
                <a:solidFill>
                  <a:schemeClr val="hlink"/>
                </a:solidFill>
              </a:rPr>
              <a:t>Professional Services </a:t>
            </a:r>
            <a:r>
              <a:rPr lang="en-US" sz="3200" dirty="0" smtClean="0">
                <a:solidFill>
                  <a:schemeClr val="hlink"/>
                </a:solidFill>
              </a:rPr>
              <a:t> </a:t>
            </a:r>
            <a:endParaRPr lang="en-US" sz="3200" dirty="0">
              <a:solidFill>
                <a:schemeClr val="hlink"/>
              </a:solidFill>
            </a:endParaRPr>
          </a:p>
        </p:txBody>
      </p:sp>
      <p:sp>
        <p:nvSpPr>
          <p:cNvPr id="14339" name="Rectangle 3"/>
          <p:cNvSpPr>
            <a:spLocks noGrp="1" noChangeArrowheads="1"/>
          </p:cNvSpPr>
          <p:nvPr>
            <p:ph type="body" idx="1"/>
          </p:nvPr>
        </p:nvSpPr>
        <p:spPr>
          <a:xfrm>
            <a:off x="457200" y="1676400"/>
            <a:ext cx="8229600" cy="4449763"/>
          </a:xfrm>
        </p:spPr>
        <p:txBody>
          <a:bodyPr/>
          <a:lstStyle/>
          <a:p>
            <a:r>
              <a:rPr lang="en-US"/>
              <a:t>Exception by case law; no statutory definition</a:t>
            </a:r>
          </a:p>
          <a:p>
            <a:pPr>
              <a:buFont typeface="Wingdings" pitchFamily="2" charset="2"/>
              <a:buNone/>
            </a:pPr>
            <a:endParaRPr lang="en-US"/>
          </a:p>
          <a:p>
            <a:r>
              <a:rPr lang="en-US"/>
              <a:t>In general, specialized skills, training, expertise</a:t>
            </a:r>
          </a:p>
          <a:p>
            <a:pPr>
              <a:buFont typeface="Wingdings" pitchFamily="2" charset="2"/>
              <a:buNone/>
            </a:pPr>
            <a:endParaRPr lang="en-US"/>
          </a:p>
          <a:p>
            <a:r>
              <a:rPr lang="en-US"/>
              <a:t>Professional judgment or discretion</a:t>
            </a:r>
          </a:p>
          <a:p>
            <a:pPr>
              <a:buFont typeface="Wingdings" pitchFamily="2" charset="2"/>
              <a:buNone/>
            </a:pPr>
            <a:endParaRPr lang="en-US"/>
          </a:p>
          <a:p>
            <a:r>
              <a:rPr lang="en-US"/>
              <a:t>High degree of creativity </a:t>
            </a:r>
          </a:p>
        </p:txBody>
      </p:sp>
    </p:spTree>
  </p:cSld>
  <p:clrMapOvr>
    <a:masterClrMapping/>
  </p:clrMapOvr>
  <p:transition spd="med">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sz="4000" dirty="0">
                <a:solidFill>
                  <a:schemeClr val="hlink"/>
                </a:solidFill>
              </a:rPr>
              <a:t>True Leases and Licenses </a:t>
            </a:r>
            <a:endParaRPr lang="en-US" sz="3200" dirty="0">
              <a:solidFill>
                <a:schemeClr val="hlink"/>
              </a:solidFill>
            </a:endParaRPr>
          </a:p>
        </p:txBody>
      </p:sp>
      <p:sp>
        <p:nvSpPr>
          <p:cNvPr id="15363" name="Rectangle 3"/>
          <p:cNvSpPr>
            <a:spLocks noGrp="1" noChangeArrowheads="1"/>
          </p:cNvSpPr>
          <p:nvPr>
            <p:ph type="body" idx="1"/>
          </p:nvPr>
        </p:nvSpPr>
        <p:spPr>
          <a:xfrm>
            <a:off x="533400" y="1905000"/>
            <a:ext cx="8229600" cy="4419600"/>
          </a:xfrm>
        </p:spPr>
        <p:txBody>
          <a:bodyPr/>
          <a:lstStyle/>
          <a:p>
            <a:r>
              <a:rPr lang="en-US" dirty="0"/>
              <a:t>Must not be, in substance, a purchase or public work</a:t>
            </a:r>
          </a:p>
          <a:p>
            <a:pPr>
              <a:buFont typeface="Wingdings" pitchFamily="2" charset="2"/>
              <a:buNone/>
            </a:pPr>
            <a:endParaRPr lang="en-US" sz="2800" dirty="0"/>
          </a:p>
          <a:p>
            <a:r>
              <a:rPr lang="en-US" dirty="0"/>
              <a:t>Look to “total character” of the arrangement</a:t>
            </a:r>
          </a:p>
          <a:p>
            <a:endParaRPr lang="en-US" dirty="0"/>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US" sz="4000" dirty="0">
                <a:solidFill>
                  <a:schemeClr val="hlink"/>
                </a:solidFill>
              </a:rPr>
              <a:t>Sole Source Procurement </a:t>
            </a:r>
            <a:endParaRPr lang="en-US" sz="3200" dirty="0">
              <a:solidFill>
                <a:schemeClr val="hlink"/>
              </a:solidFill>
            </a:endParaRPr>
          </a:p>
        </p:txBody>
      </p:sp>
      <p:sp>
        <p:nvSpPr>
          <p:cNvPr id="11267" name="Rectangle 3"/>
          <p:cNvSpPr>
            <a:spLocks noGrp="1" noChangeArrowheads="1"/>
          </p:cNvSpPr>
          <p:nvPr>
            <p:ph type="body" idx="1"/>
          </p:nvPr>
        </p:nvSpPr>
        <p:spPr>
          <a:xfrm>
            <a:off x="533400" y="1646238"/>
            <a:ext cx="8229600" cy="5211762"/>
          </a:xfrm>
        </p:spPr>
        <p:txBody>
          <a:bodyPr/>
          <a:lstStyle/>
          <a:p>
            <a:r>
              <a:rPr lang="en-US" sz="2800"/>
              <a:t>Very limited exception; not statutory</a:t>
            </a:r>
          </a:p>
          <a:p>
            <a:pPr>
              <a:buFont typeface="Wingdings" pitchFamily="2" charset="2"/>
              <a:buNone/>
            </a:pPr>
            <a:endParaRPr lang="en-US" sz="2800"/>
          </a:p>
          <a:p>
            <a:r>
              <a:rPr lang="en-US" sz="2800"/>
              <a:t>Available from one source only</a:t>
            </a:r>
          </a:p>
          <a:p>
            <a:pPr>
              <a:buFont typeface="Wingdings" pitchFamily="2" charset="2"/>
              <a:buNone/>
            </a:pPr>
            <a:endParaRPr lang="en-US" sz="2800"/>
          </a:p>
          <a:p>
            <a:r>
              <a:rPr lang="en-US" sz="2800"/>
              <a:t>Product/service uniquely required in public interest</a:t>
            </a:r>
          </a:p>
          <a:p>
            <a:pPr>
              <a:buFont typeface="Wingdings" pitchFamily="2" charset="2"/>
              <a:buNone/>
            </a:pPr>
            <a:endParaRPr lang="en-US" sz="2800"/>
          </a:p>
          <a:p>
            <a:r>
              <a:rPr lang="en-US" sz="2800"/>
              <a:t>No substantial equivalent and no competition</a:t>
            </a:r>
          </a:p>
          <a:p>
            <a:endParaRPr lang="en-US" sz="2800"/>
          </a:p>
          <a:p>
            <a:r>
              <a:rPr lang="en-US" sz="2800"/>
              <a:t>Can’t create by own actions (e.g., restrictive specs)</a:t>
            </a:r>
          </a:p>
        </p:txBody>
      </p:sp>
    </p:spTree>
  </p:cSld>
  <p:clrMapOvr>
    <a:masterClrMapping/>
  </p:clrMapOvr>
  <p:transition spd="med">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r>
              <a:rPr lang="en-US">
                <a:solidFill>
                  <a:schemeClr val="hlink"/>
                </a:solidFill>
              </a:rPr>
              <a:t>Preferred Sources</a:t>
            </a:r>
            <a:br>
              <a:rPr lang="en-US">
                <a:solidFill>
                  <a:schemeClr val="hlink"/>
                </a:solidFill>
              </a:rPr>
            </a:br>
            <a:r>
              <a:rPr lang="en-US">
                <a:solidFill>
                  <a:schemeClr val="hlink"/>
                </a:solidFill>
              </a:rPr>
              <a:t>State Finance Law  </a:t>
            </a:r>
            <a:r>
              <a:rPr lang="en-US">
                <a:solidFill>
                  <a:schemeClr val="hlink"/>
                </a:solidFill>
                <a:latin typeface="Times New Roman" pitchFamily="18" charset="0"/>
                <a:cs typeface="Times New Roman" pitchFamily="18" charset="0"/>
              </a:rPr>
              <a:t>§</a:t>
            </a:r>
            <a:r>
              <a:rPr lang="en-US">
                <a:solidFill>
                  <a:schemeClr val="hlink"/>
                </a:solidFill>
              </a:rPr>
              <a:t>162</a:t>
            </a:r>
          </a:p>
        </p:txBody>
      </p:sp>
      <p:sp>
        <p:nvSpPr>
          <p:cNvPr id="17411" name="Rectangle 3"/>
          <p:cNvSpPr>
            <a:spLocks noGrp="1" noChangeArrowheads="1"/>
          </p:cNvSpPr>
          <p:nvPr>
            <p:ph type="body" idx="1"/>
          </p:nvPr>
        </p:nvSpPr>
        <p:spPr>
          <a:xfrm>
            <a:off x="457200" y="1828800"/>
            <a:ext cx="8229600" cy="4525963"/>
          </a:xfrm>
        </p:spPr>
        <p:txBody>
          <a:bodyPr/>
          <a:lstStyle/>
          <a:p>
            <a:pPr marL="457200" indent="-457200">
              <a:lnSpc>
                <a:spcPct val="90000"/>
              </a:lnSpc>
            </a:pPr>
            <a:r>
              <a:rPr lang="en-US" sz="2600" b="1"/>
              <a:t>CORCRAFT</a:t>
            </a:r>
          </a:p>
          <a:p>
            <a:pPr marL="457200" indent="-457200">
              <a:lnSpc>
                <a:spcPct val="90000"/>
              </a:lnSpc>
              <a:buFont typeface="Wingdings" pitchFamily="2" charset="2"/>
              <a:buNone/>
            </a:pPr>
            <a:endParaRPr lang="en-US" sz="2600" b="1"/>
          </a:p>
          <a:p>
            <a:pPr marL="457200" indent="-457200">
              <a:lnSpc>
                <a:spcPct val="90000"/>
              </a:lnSpc>
            </a:pPr>
            <a:r>
              <a:rPr lang="en-US" sz="2600" b="1"/>
              <a:t>Qualified, charitable nonprofit agencies for the blind</a:t>
            </a:r>
          </a:p>
          <a:p>
            <a:pPr marL="457200" indent="-457200">
              <a:lnSpc>
                <a:spcPct val="90000"/>
              </a:lnSpc>
              <a:buFont typeface="Wingdings" pitchFamily="2" charset="2"/>
              <a:buNone/>
            </a:pPr>
            <a:endParaRPr lang="en-US" sz="2600" b="1"/>
          </a:p>
          <a:p>
            <a:pPr marL="457200" indent="-457200">
              <a:lnSpc>
                <a:spcPct val="90000"/>
              </a:lnSpc>
            </a:pPr>
            <a:r>
              <a:rPr lang="en-US" sz="2600" b="1"/>
              <a:t>Special employment programs serving mentally ill persons</a:t>
            </a:r>
          </a:p>
          <a:p>
            <a:pPr marL="457200" indent="-457200">
              <a:lnSpc>
                <a:spcPct val="90000"/>
              </a:lnSpc>
              <a:buFont typeface="Wingdings" pitchFamily="2" charset="2"/>
              <a:buNone/>
            </a:pPr>
            <a:endParaRPr lang="en-US" sz="2600" b="1"/>
          </a:p>
          <a:p>
            <a:pPr marL="457200" indent="-457200">
              <a:lnSpc>
                <a:spcPct val="90000"/>
              </a:lnSpc>
            </a:pPr>
            <a:r>
              <a:rPr lang="en-US" sz="2600" b="1"/>
              <a:t>Qualified, charitable nonprofit agencies for severely disabled persons</a:t>
            </a:r>
          </a:p>
          <a:p>
            <a:pPr marL="457200" indent="-457200">
              <a:lnSpc>
                <a:spcPct val="90000"/>
              </a:lnSpc>
              <a:buFont typeface="Wingdings" pitchFamily="2" charset="2"/>
              <a:buNone/>
            </a:pPr>
            <a:endParaRPr lang="en-US" sz="2600" b="1"/>
          </a:p>
          <a:p>
            <a:pPr marL="457200" indent="-457200">
              <a:lnSpc>
                <a:spcPct val="90000"/>
              </a:lnSpc>
            </a:pPr>
            <a:r>
              <a:rPr lang="en-US" sz="2600" b="1"/>
              <a:t>Certain qualified veterans’ workshops</a:t>
            </a:r>
          </a:p>
          <a:p>
            <a:pPr marL="457200" indent="-457200">
              <a:lnSpc>
                <a:spcPct val="90000"/>
              </a:lnSpc>
              <a:buFont typeface="Wingdings" pitchFamily="2" charset="2"/>
              <a:buNone/>
            </a:pPr>
            <a:endParaRPr lang="en-US" sz="2600" b="1"/>
          </a:p>
        </p:txBody>
      </p:sp>
    </p:spTree>
  </p:cSld>
  <p:clrMapOvr>
    <a:masterClrMapping/>
  </p:clrMapOvr>
  <p:transition spd="med">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r>
              <a:rPr lang="en-US">
                <a:solidFill>
                  <a:schemeClr val="hlink"/>
                </a:solidFill>
              </a:rPr>
              <a:t>Who can make purchases?</a:t>
            </a:r>
          </a:p>
        </p:txBody>
      </p:sp>
      <p:sp>
        <p:nvSpPr>
          <p:cNvPr id="161795" name="Rectangle 3"/>
          <p:cNvSpPr>
            <a:spLocks noGrp="1" noChangeArrowheads="1"/>
          </p:cNvSpPr>
          <p:nvPr>
            <p:ph type="body" idx="1"/>
          </p:nvPr>
        </p:nvSpPr>
        <p:spPr>
          <a:xfrm>
            <a:off x="457200" y="1600200"/>
            <a:ext cx="8458200" cy="4525963"/>
          </a:xfrm>
        </p:spPr>
        <p:txBody>
          <a:bodyPr/>
          <a:lstStyle/>
          <a:p>
            <a:r>
              <a:rPr lang="en-US"/>
              <a:t>Town Board (Town Law </a:t>
            </a:r>
            <a:r>
              <a:rPr lang="en-US">
                <a:latin typeface="Times New Roman" pitchFamily="18" charset="0"/>
                <a:cs typeface="Times New Roman" pitchFamily="18" charset="0"/>
              </a:rPr>
              <a:t>§64[6])</a:t>
            </a:r>
          </a:p>
          <a:p>
            <a:pPr>
              <a:buFont typeface="Wingdings" pitchFamily="2" charset="2"/>
              <a:buNone/>
            </a:pPr>
            <a:endParaRPr lang="en-US">
              <a:latin typeface="Times New Roman" pitchFamily="18" charset="0"/>
              <a:cs typeface="Times New Roman" pitchFamily="18" charset="0"/>
            </a:endParaRPr>
          </a:p>
          <a:p>
            <a:r>
              <a:rPr lang="en-US">
                <a:latin typeface="Times New Roman" pitchFamily="18" charset="0"/>
                <a:cs typeface="Times New Roman" pitchFamily="18" charset="0"/>
              </a:rPr>
              <a:t>Director of Purchasing (Town Law §§20, 41-b)</a:t>
            </a:r>
          </a:p>
          <a:p>
            <a:pPr lvl="2">
              <a:buFont typeface="Wingdings" pitchFamily="2" charset="2"/>
              <a:buNone/>
            </a:pPr>
            <a:endParaRPr lang="en-US">
              <a:latin typeface="Times New Roman" pitchFamily="18" charset="0"/>
              <a:cs typeface="Times New Roman" pitchFamily="18" charset="0"/>
            </a:endParaRPr>
          </a:p>
          <a:p>
            <a:r>
              <a:rPr lang="en-US">
                <a:latin typeface="Times New Roman" pitchFamily="18" charset="0"/>
                <a:cs typeface="Times New Roman" pitchFamily="18" charset="0"/>
              </a:rPr>
              <a:t>Highway Superintendent (Highway Law §§140, 142)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457200" y="274638"/>
            <a:ext cx="8382000" cy="944562"/>
          </a:xfrm>
        </p:spPr>
        <p:txBody>
          <a:bodyPr/>
          <a:lstStyle/>
          <a:p>
            <a:r>
              <a:rPr lang="en-US" sz="3200" dirty="0" smtClean="0">
                <a:solidFill>
                  <a:schemeClr val="hlink"/>
                </a:solidFill>
              </a:rPr>
              <a:t>Certain State Contracts  </a:t>
            </a:r>
            <a:endParaRPr lang="en-US" sz="3200" dirty="0">
              <a:solidFill>
                <a:schemeClr val="hlink"/>
              </a:solidFill>
            </a:endParaRPr>
          </a:p>
        </p:txBody>
      </p:sp>
      <p:sp>
        <p:nvSpPr>
          <p:cNvPr id="10243" name="Rectangle 3"/>
          <p:cNvSpPr>
            <a:spLocks noGrp="1" noChangeArrowheads="1"/>
          </p:cNvSpPr>
          <p:nvPr>
            <p:ph type="body" idx="1"/>
          </p:nvPr>
        </p:nvSpPr>
        <p:spPr>
          <a:xfrm>
            <a:off x="152400" y="1447800"/>
            <a:ext cx="8686800" cy="4724400"/>
          </a:xfrm>
        </p:spPr>
        <p:txBody>
          <a:bodyPr/>
          <a:lstStyle/>
          <a:p>
            <a:pPr>
              <a:lnSpc>
                <a:spcPct val="80000"/>
              </a:lnSpc>
            </a:pPr>
            <a:r>
              <a:rPr lang="en-US" sz="2400" dirty="0">
                <a:effectLst>
                  <a:outerShdw blurRad="38100" dist="38100" dir="2700000" algn="tl">
                    <a:srgbClr val="000000">
                      <a:alpha val="43137"/>
                    </a:srgbClr>
                  </a:outerShdw>
                </a:effectLst>
              </a:rPr>
              <a:t>Certain State OGS contracts – GML </a:t>
            </a:r>
            <a:r>
              <a:rPr lang="en-US" sz="2400" dirty="0">
                <a:effectLst>
                  <a:outerShdw blurRad="38100" dist="38100" dir="2700000" algn="tl">
                    <a:srgbClr val="000000">
                      <a:alpha val="43137"/>
                    </a:srgbClr>
                  </a:outerShdw>
                </a:effectLst>
                <a:latin typeface="Times New Roman" pitchFamily="18" charset="0"/>
                <a:cs typeface="Times New Roman" pitchFamily="18" charset="0"/>
              </a:rPr>
              <a:t>§</a:t>
            </a:r>
            <a:r>
              <a:rPr lang="en-US" sz="2400" dirty="0">
                <a:effectLst>
                  <a:outerShdw blurRad="38100" dist="38100" dir="2700000" algn="tl">
                    <a:srgbClr val="000000">
                      <a:alpha val="43137"/>
                    </a:srgbClr>
                  </a:outerShdw>
                </a:effectLst>
              </a:rPr>
              <a:t>104</a:t>
            </a:r>
          </a:p>
          <a:p>
            <a:pPr>
              <a:lnSpc>
                <a:spcPct val="80000"/>
              </a:lnSpc>
              <a:buFont typeface="Wingdings" pitchFamily="2" charset="2"/>
              <a:buNone/>
            </a:pPr>
            <a:endParaRPr lang="en-US" sz="2400" dirty="0">
              <a:effectLst>
                <a:outerShdw blurRad="38100" dist="38100" dir="2700000" algn="tl">
                  <a:srgbClr val="000000">
                    <a:alpha val="43137"/>
                  </a:srgbClr>
                </a:outerShdw>
              </a:effectLst>
            </a:endParaRPr>
          </a:p>
          <a:p>
            <a:pPr>
              <a:lnSpc>
                <a:spcPct val="80000"/>
              </a:lnSpc>
            </a:pPr>
            <a:r>
              <a:rPr lang="en-US" sz="2400" dirty="0">
                <a:effectLst>
                  <a:outerShdw blurRad="38100" dist="38100" dir="2700000" algn="tl">
                    <a:srgbClr val="000000">
                      <a:alpha val="43137"/>
                    </a:srgbClr>
                  </a:outerShdw>
                </a:effectLst>
              </a:rPr>
              <a:t>Same </a:t>
            </a:r>
            <a:r>
              <a:rPr lang="en-US" sz="2400" dirty="0" smtClean="0">
                <a:effectLst>
                  <a:outerShdw blurRad="38100" dist="38100" dir="2700000" algn="tl">
                    <a:srgbClr val="000000">
                      <a:alpha val="43137"/>
                    </a:srgbClr>
                  </a:outerShdw>
                </a:effectLst>
              </a:rPr>
              <a:t>terms/conditions</a:t>
            </a:r>
          </a:p>
          <a:p>
            <a:pPr>
              <a:lnSpc>
                <a:spcPct val="80000"/>
              </a:lnSpc>
              <a:buFont typeface="Wingdings" pitchFamily="2" charset="2"/>
              <a:buNone/>
            </a:pPr>
            <a:endParaRPr lang="en-US" sz="2400" dirty="0">
              <a:effectLst>
                <a:outerShdw blurRad="38100" dist="38100" dir="2700000" algn="tl">
                  <a:srgbClr val="000000">
                    <a:alpha val="43137"/>
                  </a:srgbClr>
                </a:outerShdw>
              </a:effectLst>
            </a:endParaRPr>
          </a:p>
          <a:p>
            <a:pPr>
              <a:lnSpc>
                <a:spcPct val="80000"/>
              </a:lnSpc>
            </a:pPr>
            <a:r>
              <a:rPr lang="en-US" sz="2400" dirty="0">
                <a:effectLst>
                  <a:outerShdw blurRad="38100" dist="38100" dir="2700000" algn="tl">
                    <a:srgbClr val="000000">
                      <a:alpha val="43137"/>
                    </a:srgbClr>
                  </a:outerShdw>
                </a:effectLst>
              </a:rPr>
              <a:t>No exception if vendor meets or beats State contract </a:t>
            </a:r>
            <a:r>
              <a:rPr lang="en-US" sz="2400" dirty="0" smtClean="0">
                <a:effectLst>
                  <a:outerShdw blurRad="38100" dist="38100" dir="2700000" algn="tl">
                    <a:srgbClr val="000000">
                      <a:alpha val="43137"/>
                    </a:srgbClr>
                  </a:outerShdw>
                </a:effectLst>
              </a:rPr>
              <a:t>price</a:t>
            </a:r>
          </a:p>
          <a:p>
            <a:pPr>
              <a:lnSpc>
                <a:spcPct val="80000"/>
              </a:lnSpc>
            </a:pPr>
            <a:endParaRPr lang="en-US" sz="2400" dirty="0" smtClean="0">
              <a:effectLst>
                <a:outerShdw blurRad="38100" dist="38100" dir="2700000" algn="tl">
                  <a:srgbClr val="000000">
                    <a:alpha val="43137"/>
                  </a:srgbClr>
                </a:outerShdw>
              </a:effectLst>
            </a:endParaRPr>
          </a:p>
          <a:p>
            <a:pPr>
              <a:lnSpc>
                <a:spcPct val="80000"/>
              </a:lnSpc>
            </a:pPr>
            <a:r>
              <a:rPr lang="en-US" sz="2400" dirty="0" smtClean="0">
                <a:effectLst>
                  <a:outerShdw blurRad="38100" dist="38100" dir="2700000" algn="tl">
                    <a:srgbClr val="000000">
                      <a:alpha val="43137"/>
                    </a:srgbClr>
                  </a:outerShdw>
                </a:effectLst>
              </a:rPr>
              <a:t>General Municipal Law </a:t>
            </a:r>
            <a:r>
              <a:rPr lang="en-US" sz="2400" dirty="0" smtClean="0">
                <a:effectLst>
                  <a:outerShdw blurRad="38100" dist="38100" dir="2700000" algn="tl">
                    <a:srgbClr val="000000">
                      <a:alpha val="43137"/>
                    </a:srgbClr>
                  </a:outerShdw>
                </a:effectLst>
                <a:latin typeface="Times New Roman"/>
                <a:cs typeface="Times New Roman"/>
              </a:rPr>
              <a:t>§ </a:t>
            </a:r>
            <a:r>
              <a:rPr lang="en-US" sz="2400" dirty="0" smtClean="0">
                <a:effectLst>
                  <a:outerShdw blurRad="38100" dist="38100" dir="2700000" algn="tl">
                    <a:srgbClr val="000000">
                      <a:alpha val="43137"/>
                    </a:srgbClr>
                  </a:outerShdw>
                </a:effectLst>
              </a:rPr>
              <a:t>104 was amended to authorize political subdivisions, as an exception to General Municipal Law </a:t>
            </a:r>
            <a:r>
              <a:rPr lang="en-US" sz="2400" dirty="0" smtClean="0">
                <a:effectLst>
                  <a:outerShdw blurRad="38100" dist="38100" dir="2700000" algn="tl">
                    <a:srgbClr val="000000">
                      <a:alpha val="43137"/>
                    </a:srgbClr>
                  </a:outerShdw>
                </a:effectLst>
                <a:latin typeface="Times New Roman"/>
                <a:cs typeface="Times New Roman"/>
              </a:rPr>
              <a:t>§ </a:t>
            </a:r>
            <a:r>
              <a:rPr lang="en-US" sz="2400" dirty="0" smtClean="0">
                <a:effectLst>
                  <a:outerShdw blurRad="38100" dist="38100" dir="2700000" algn="tl">
                    <a:srgbClr val="000000">
                      <a:alpha val="43137"/>
                    </a:srgbClr>
                  </a:outerShdw>
                </a:effectLst>
              </a:rPr>
              <a:t>103, to make purchases through “the office of general services </a:t>
            </a:r>
            <a:r>
              <a:rPr lang="en-US" sz="2400" u="sng" dirty="0" smtClean="0">
                <a:effectLst>
                  <a:outerShdw blurRad="38100" dist="38100" dir="2700000" algn="tl">
                    <a:srgbClr val="000000">
                      <a:alpha val="43137"/>
                    </a:srgbClr>
                  </a:outerShdw>
                </a:effectLst>
              </a:rPr>
              <a:t>or any other department or agency of the state subject to rules promulgated pursuant to article eleven of the state finance law….</a:t>
            </a:r>
            <a:r>
              <a:rPr lang="en-US" sz="2400" dirty="0" smtClean="0">
                <a:effectLst>
                  <a:outerShdw blurRad="38100" dist="38100" dir="2700000" algn="tl">
                    <a:srgbClr val="000000">
                      <a:alpha val="43137"/>
                    </a:srgbClr>
                  </a:outerShdw>
                </a:effectLst>
              </a:rPr>
              <a:t>” (emphasis added).  </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See, L 2012, </a:t>
            </a:r>
            <a:r>
              <a:rPr lang="en-US" sz="2400" dirty="0" err="1" smtClean="0">
                <a:effectLst>
                  <a:outerShdw blurRad="38100" dist="38100" dir="2700000" algn="tl">
                    <a:srgbClr val="000000">
                      <a:alpha val="43137"/>
                    </a:srgbClr>
                  </a:outerShdw>
                </a:effectLst>
                <a:latin typeface="Times New Roman" pitchFamily="18" charset="0"/>
                <a:cs typeface="Times New Roman" pitchFamily="18" charset="0"/>
              </a:rPr>
              <a:t>ch</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55, Part L, § 6; </a:t>
            </a:r>
            <a:r>
              <a:rPr lang="en-US" sz="2400" dirty="0" smtClean="0">
                <a:effectLst>
                  <a:outerShdw blurRad="38100" dist="38100" dir="2700000" algn="tl">
                    <a:srgbClr val="000000">
                      <a:alpha val="43137"/>
                    </a:srgbClr>
                  </a:outerShdw>
                </a:effectLst>
              </a:rPr>
              <a:t>scheduled to sunset on 6/24/14.</a:t>
            </a:r>
          </a:p>
          <a:p>
            <a:pPr>
              <a:lnSpc>
                <a:spcPct val="80000"/>
              </a:lnSpc>
              <a:buNone/>
            </a:pPr>
            <a:endParaRPr lang="en-US" sz="2400" b="1" dirty="0" smtClean="0"/>
          </a:p>
          <a:p>
            <a:pPr>
              <a:lnSpc>
                <a:spcPct val="80000"/>
              </a:lnSpc>
            </a:pPr>
            <a:endParaRPr lang="en-US" sz="2400" b="1" dirty="0" smtClean="0">
              <a:cs typeface="Times New Roman" pitchFamily="18" charset="0"/>
            </a:endParaRPr>
          </a:p>
          <a:p>
            <a:pPr>
              <a:lnSpc>
                <a:spcPct val="80000"/>
              </a:lnSpc>
            </a:pPr>
            <a:endParaRPr lang="en-US" sz="2400" b="1" dirty="0">
              <a:cs typeface="Times New Roman" pitchFamily="18" charset="0"/>
            </a:endParaRPr>
          </a:p>
          <a:p>
            <a:pPr>
              <a:lnSpc>
                <a:spcPct val="80000"/>
              </a:lnSpc>
              <a:buFont typeface="Wingdings" pitchFamily="2" charset="2"/>
              <a:buNone/>
            </a:pPr>
            <a:endParaRPr lang="en-US" sz="2400" b="1" dirty="0"/>
          </a:p>
        </p:txBody>
      </p:sp>
    </p:spTree>
  </p:cSld>
  <p:clrMapOvr>
    <a:masterClrMapping/>
  </p:clrMapOvr>
  <p:transition spd="med">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rrowheads="1"/>
          </p:cNvSpPr>
          <p:nvPr>
            <p:ph type="title"/>
          </p:nvPr>
        </p:nvSpPr>
        <p:spPr/>
        <p:txBody>
          <a:bodyPr/>
          <a:lstStyle/>
          <a:p>
            <a:r>
              <a:rPr lang="en-US" sz="3200" dirty="0" smtClean="0">
                <a:solidFill>
                  <a:schemeClr val="hlink"/>
                </a:solidFill>
              </a:rPr>
              <a:t>Certain County </a:t>
            </a:r>
            <a:r>
              <a:rPr lang="en-US" sz="3200" dirty="0">
                <a:solidFill>
                  <a:schemeClr val="hlink"/>
                </a:solidFill>
              </a:rPr>
              <a:t>Contracts </a:t>
            </a:r>
          </a:p>
        </p:txBody>
      </p:sp>
      <p:sp>
        <p:nvSpPr>
          <p:cNvPr id="163843" name="Rectangle 3"/>
          <p:cNvSpPr>
            <a:spLocks noGrp="1" noChangeArrowheads="1"/>
          </p:cNvSpPr>
          <p:nvPr>
            <p:ph type="body" idx="1"/>
          </p:nvPr>
        </p:nvSpPr>
        <p:spPr/>
        <p:txBody>
          <a:bodyPr/>
          <a:lstStyle/>
          <a:p>
            <a:endParaRPr lang="en-US" dirty="0"/>
          </a:p>
          <a:p>
            <a:r>
              <a:rPr lang="en-US" dirty="0"/>
              <a:t>Certain county contracts - GML </a:t>
            </a:r>
            <a:r>
              <a:rPr lang="en-US" dirty="0">
                <a:cs typeface="Times New Roman" pitchFamily="18" charset="0"/>
              </a:rPr>
              <a:t>§103(3), County Law §408-a</a:t>
            </a:r>
          </a:p>
          <a:p>
            <a:endParaRPr lang="en-US" dirty="0">
              <a:cs typeface="Times New Roman" pitchFamily="18" charset="0"/>
            </a:endParaRPr>
          </a:p>
          <a:p>
            <a:r>
              <a:rPr lang="en-US" dirty="0">
                <a:cs typeface="Times New Roman" pitchFamily="18" charset="0"/>
              </a:rPr>
              <a:t>Contact county purchasing officer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C000"/>
                </a:solidFill>
              </a:rPr>
              <a:t>Certain Federal contracts</a:t>
            </a:r>
            <a:endParaRPr lang="en-US" sz="3200" dirty="0">
              <a:solidFill>
                <a:srgbClr val="FFC000"/>
              </a:solidFill>
            </a:endParaRPr>
          </a:p>
        </p:txBody>
      </p:sp>
      <p:sp>
        <p:nvSpPr>
          <p:cNvPr id="4" name="Content Placeholder 2"/>
          <p:cNvSpPr>
            <a:spLocks noGrp="1"/>
          </p:cNvSpPr>
          <p:nvPr>
            <p:ph idx="1"/>
          </p:nvPr>
        </p:nvSpPr>
        <p:spPr>
          <a:xfrm>
            <a:off x="457200" y="1600200"/>
            <a:ext cx="8229600" cy="5250668"/>
          </a:xfrm>
        </p:spPr>
        <p:txBody>
          <a:bodyPr wrap="square">
            <a:spAutoFit/>
          </a:bodyPr>
          <a:lstStyle/>
          <a:p>
            <a:r>
              <a:rPr lang="en-US" sz="1600" dirty="0" smtClean="0"/>
              <a:t>GML </a:t>
            </a:r>
            <a:r>
              <a:rPr lang="en-US" sz="1600" dirty="0" smtClean="0">
                <a:latin typeface="Times New Roman"/>
                <a:cs typeface="Times New Roman"/>
              </a:rPr>
              <a:t>§ 103(1-b) added to provide that political subdivisions have the option to purchase, “information technology and telecommunications hardware, software and professional services ” through cooperative purchasing permissible pursuant to federal GSA supply schedule (“Supply Schedule 70”). </a:t>
            </a:r>
          </a:p>
          <a:p>
            <a:pPr>
              <a:buNone/>
            </a:pPr>
            <a:endParaRPr lang="en-US" sz="1600" dirty="0" smtClean="0">
              <a:latin typeface="Times New Roman"/>
              <a:cs typeface="Times New Roman"/>
            </a:endParaRPr>
          </a:p>
          <a:p>
            <a:r>
              <a:rPr lang="en-US" sz="1600" dirty="0" smtClean="0">
                <a:latin typeface="Times New Roman"/>
                <a:cs typeface="Times New Roman"/>
              </a:rPr>
              <a:t>The political subdivision must comply with federal schedule ordering procedures as provided in federal regulations</a:t>
            </a:r>
          </a:p>
          <a:p>
            <a:pPr>
              <a:buNone/>
            </a:pPr>
            <a:endParaRPr lang="en-US" sz="1600" dirty="0" smtClean="0">
              <a:latin typeface="Times New Roman"/>
              <a:cs typeface="Times New Roman"/>
            </a:endParaRPr>
          </a:p>
          <a:p>
            <a:r>
              <a:rPr lang="en-US" sz="1600" dirty="0" smtClean="0"/>
              <a:t>GML </a:t>
            </a:r>
            <a:r>
              <a:rPr lang="en-US" sz="1600" dirty="0" smtClean="0">
                <a:latin typeface="Times New Roman"/>
                <a:cs typeface="Times New Roman"/>
              </a:rPr>
              <a:t>§ 104 was amended, adding a subdivision two, to similarly authorize political subdivisions, as an exception to competitive bidding, to purchase “from federal general service administration supply schedule pursuant to section 211 of the federal e-government act of 2002.” </a:t>
            </a:r>
          </a:p>
          <a:p>
            <a:endParaRPr lang="en-US" sz="1600" dirty="0" smtClean="0">
              <a:latin typeface="Times New Roman"/>
              <a:cs typeface="Times New Roman"/>
            </a:endParaRPr>
          </a:p>
          <a:p>
            <a:r>
              <a:rPr lang="en-US" sz="1600" dirty="0" smtClean="0"/>
              <a:t>GML </a:t>
            </a:r>
            <a:r>
              <a:rPr lang="en-US" sz="1600" dirty="0" smtClean="0">
                <a:latin typeface="Times New Roman"/>
                <a:cs typeface="Times New Roman"/>
              </a:rPr>
              <a:t>§ 104 further authorizes political subdivisions, as an exception to bidding, to make purchases pursuant to section 1122 of the National Defense Authorization Act for Fiscal Year 1994 in accordance with procedures established in federal law.</a:t>
            </a:r>
          </a:p>
          <a:p>
            <a:pPr>
              <a:buNone/>
            </a:pPr>
            <a:endParaRPr lang="en-US" sz="1600" dirty="0" smtClean="0">
              <a:latin typeface="Times New Roman"/>
              <a:cs typeface="Times New Roman"/>
            </a:endParaRPr>
          </a:p>
          <a:p>
            <a:r>
              <a:rPr lang="en-US" sz="1600" dirty="0" smtClean="0">
                <a:latin typeface="Times New Roman"/>
                <a:cs typeface="Times New Roman"/>
              </a:rPr>
              <a:t>The above provisions are scheduled to sunset on June 24, 2014.</a:t>
            </a:r>
          </a:p>
          <a:p>
            <a:endParaRPr lang="en-US"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200" dirty="0" smtClean="0">
                <a:solidFill>
                  <a:srgbClr val="FFC000"/>
                </a:solidFill>
              </a:rPr>
              <a:t>Certain Federal Contracts (Cont’d)</a:t>
            </a:r>
            <a:endParaRPr lang="en-US" sz="3200" dirty="0">
              <a:solidFill>
                <a:srgbClr val="FFC000"/>
              </a:solidFill>
            </a:endParaRPr>
          </a:p>
        </p:txBody>
      </p:sp>
      <p:sp>
        <p:nvSpPr>
          <p:cNvPr id="3" name="Content Placeholder 2"/>
          <p:cNvSpPr>
            <a:spLocks noGrp="1"/>
          </p:cNvSpPr>
          <p:nvPr>
            <p:ph idx="1"/>
          </p:nvPr>
        </p:nvSpPr>
        <p:spPr>
          <a:xfrm>
            <a:off x="457200" y="1066800"/>
            <a:ext cx="8229600" cy="5638800"/>
          </a:xfrm>
        </p:spPr>
        <p:txBody>
          <a:bodyPr/>
          <a:lstStyle/>
          <a:p>
            <a:r>
              <a:rPr lang="en-US" sz="1600" dirty="0" smtClean="0"/>
              <a:t>Chapter 497 of the Laws of 2013 also amended General Municipal Law </a:t>
            </a:r>
            <a:r>
              <a:rPr lang="en-US" sz="1600" dirty="0" smtClean="0">
                <a:latin typeface="Times New Roman"/>
                <a:cs typeface="Times New Roman"/>
              </a:rPr>
              <a:t>§</a:t>
            </a:r>
            <a:r>
              <a:rPr lang="en-US" sz="1600" dirty="0" smtClean="0"/>
              <a:t> 104(2) to authorize political subdivisions to purchase, as exceptions to the requirements of GML </a:t>
            </a:r>
            <a:r>
              <a:rPr lang="en-US" sz="1600" dirty="0" smtClean="0">
                <a:latin typeface="Times New Roman"/>
                <a:cs typeface="Times New Roman"/>
              </a:rPr>
              <a:t>§</a:t>
            </a:r>
            <a:r>
              <a:rPr lang="en-US" sz="1600" dirty="0" smtClean="0"/>
              <a:t> 103, through several additional federal programs made available to local governments:  </a:t>
            </a:r>
          </a:p>
          <a:p>
            <a:pPr>
              <a:buNone/>
            </a:pPr>
            <a:endParaRPr lang="en-US" sz="1600" dirty="0" smtClean="0"/>
          </a:p>
          <a:p>
            <a:pPr lvl="0"/>
            <a:r>
              <a:rPr lang="en-US" sz="1600" dirty="0" smtClean="0"/>
              <a:t>the Federal Local Preparedness Acquisition Act (“Schedule 84”), which includes alarm and signal systems, facility management systems, firefighting and rescue equipment, law enforcement and security equipment, marine craft and related equipment, special purposes clothing, and related services.</a:t>
            </a:r>
          </a:p>
          <a:p>
            <a:pPr>
              <a:buNone/>
            </a:pPr>
            <a:endParaRPr lang="en-US" sz="1600" dirty="0" smtClean="0"/>
          </a:p>
          <a:p>
            <a:pPr lvl="0"/>
            <a:r>
              <a:rPr lang="en-US" sz="1600" dirty="0" smtClean="0"/>
              <a:t>Section 833 of the John Warner national defense authorization act for fiscal year 2007, which includes products and services to be used to facilitate recovery from major disasters declared by the president under the Robert T. Stafford Disaster Relief and Emergency Assistance Act, or to facilitate recovery from terrorism or nuclear, biological, chemical or radiological attack.</a:t>
            </a:r>
          </a:p>
          <a:p>
            <a:endParaRPr lang="en-US" sz="1600" dirty="0" smtClean="0"/>
          </a:p>
          <a:p>
            <a:pPr lvl="0"/>
            <a:r>
              <a:rPr lang="en-US" sz="1600" dirty="0" smtClean="0"/>
              <a:t>the Federal Supply Schedule Usage Act of 2010, which includes the use of federal supply schedules to purchase certain goods and services used “to facilitate disaster preparedness or response”.  </a:t>
            </a:r>
          </a:p>
          <a:p>
            <a:pPr lvl="0">
              <a:buNone/>
            </a:pPr>
            <a:endParaRPr lang="en-US" sz="1600" dirty="0" smtClean="0"/>
          </a:p>
          <a:p>
            <a:r>
              <a:rPr lang="en-US" sz="1600" dirty="0" smtClean="0"/>
              <a:t>These exceptions, which are separate from, and not subject to the prerequisites of GML </a:t>
            </a:r>
            <a:r>
              <a:rPr lang="en-US" sz="1600" dirty="0" smtClean="0">
                <a:latin typeface="Times New Roman"/>
                <a:cs typeface="Times New Roman"/>
              </a:rPr>
              <a:t>§</a:t>
            </a:r>
            <a:r>
              <a:rPr lang="en-US" sz="1600" dirty="0" smtClean="0"/>
              <a:t> 103 (16), are scheduled to sunset on June 24, 2014.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758952"/>
          </a:xfrm>
        </p:spPr>
        <p:txBody>
          <a:bodyPr>
            <a:noAutofit/>
          </a:bodyPr>
          <a:lstStyle/>
          <a:p>
            <a:r>
              <a:rPr lang="en-US" sz="2800" dirty="0" smtClean="0">
                <a:solidFill>
                  <a:srgbClr val="FFC000"/>
                </a:solidFill>
              </a:rPr>
              <a:t>Certain Other Government Contracts</a:t>
            </a:r>
            <a:endParaRPr lang="en-US" sz="2800" dirty="0">
              <a:solidFill>
                <a:srgbClr val="FFC000"/>
              </a:solidFill>
            </a:endParaRPr>
          </a:p>
        </p:txBody>
      </p:sp>
      <p:sp>
        <p:nvSpPr>
          <p:cNvPr id="3" name="Content Placeholder 2"/>
          <p:cNvSpPr>
            <a:spLocks noGrp="1"/>
          </p:cNvSpPr>
          <p:nvPr>
            <p:ph sz="quarter" idx="1"/>
          </p:nvPr>
        </p:nvSpPr>
        <p:spPr/>
        <p:txBody>
          <a:bodyPr>
            <a:normAutofit fontScale="62500" lnSpcReduction="20000"/>
          </a:bodyPr>
          <a:lstStyle/>
          <a:p>
            <a:r>
              <a:rPr lang="en-US" sz="3500" dirty="0" smtClean="0"/>
              <a:t>New subdivision 16 added to General Municipal Law </a:t>
            </a:r>
            <a:r>
              <a:rPr lang="en-US" sz="3500" dirty="0" smtClean="0">
                <a:latin typeface="Times New Roman"/>
                <a:cs typeface="Times New Roman"/>
              </a:rPr>
              <a:t>§ 103 (see, L 2012, </a:t>
            </a:r>
            <a:r>
              <a:rPr lang="en-US" sz="3500" dirty="0" err="1" smtClean="0">
                <a:latin typeface="Times New Roman"/>
                <a:cs typeface="Times New Roman"/>
              </a:rPr>
              <a:t>ch</a:t>
            </a:r>
            <a:r>
              <a:rPr lang="en-US" sz="3500" dirty="0" smtClean="0">
                <a:latin typeface="Times New Roman"/>
                <a:cs typeface="Times New Roman"/>
              </a:rPr>
              <a:t> 308, amended by L 2013, </a:t>
            </a:r>
            <a:r>
              <a:rPr lang="en-US" sz="3500" dirty="0" err="1" smtClean="0">
                <a:latin typeface="Times New Roman"/>
                <a:cs typeface="Times New Roman"/>
              </a:rPr>
              <a:t>ch</a:t>
            </a:r>
            <a:r>
              <a:rPr lang="en-US" sz="3500" dirty="0" smtClean="0">
                <a:latin typeface="Times New Roman"/>
                <a:cs typeface="Times New Roman"/>
              </a:rPr>
              <a:t> 497).</a:t>
            </a:r>
          </a:p>
          <a:p>
            <a:pPr>
              <a:buNone/>
            </a:pPr>
            <a:endParaRPr lang="en-US" sz="1700" dirty="0" smtClean="0">
              <a:latin typeface="Times New Roman"/>
              <a:cs typeface="Times New Roman"/>
            </a:endParaRPr>
          </a:p>
          <a:p>
            <a:r>
              <a:rPr lang="en-US" sz="3500" dirty="0" smtClean="0">
                <a:latin typeface="Times New Roman"/>
                <a:cs typeface="Times New Roman"/>
              </a:rPr>
              <a:t>A</a:t>
            </a:r>
            <a:r>
              <a:rPr lang="en-US" sz="3500" dirty="0" smtClean="0"/>
              <a:t>llows political subdivisions  “to make purchases of apparatus, materials, equipment or supplies, or to contract for services related to the installation, maintenance or repair of apparatus, materials, equipment, and supplies, … as may be required by such political subdivision or district therein through the use of a contract </a:t>
            </a:r>
            <a:r>
              <a:rPr lang="en-US" sz="3500" u="sng" dirty="0" smtClean="0"/>
              <a:t>let by</a:t>
            </a:r>
            <a:r>
              <a:rPr lang="en-US" sz="3500" dirty="0" smtClean="0"/>
              <a:t> the United States of America or any agency thereof, any state or any other political subdivision or district therein….” (emphasis added)  </a:t>
            </a:r>
          </a:p>
          <a:p>
            <a:pPr>
              <a:buNone/>
            </a:pPr>
            <a:endParaRPr lang="en-US" sz="1900" dirty="0" smtClean="0"/>
          </a:p>
          <a:p>
            <a:r>
              <a:rPr lang="en-US" sz="3500" dirty="0" smtClean="0"/>
              <a:t>Use of such contracts is conditioned on the contract that is to be utilized having been “let to the </a:t>
            </a:r>
            <a:r>
              <a:rPr lang="en-US" sz="3500" u="sng" dirty="0" smtClean="0"/>
              <a:t>lowest responsible bidder</a:t>
            </a:r>
            <a:r>
              <a:rPr lang="en-US" sz="3500" dirty="0" smtClean="0"/>
              <a:t> or </a:t>
            </a:r>
            <a:r>
              <a:rPr lang="en-US" sz="3500" u="sng" dirty="0" smtClean="0"/>
              <a:t>on the basis of best value</a:t>
            </a:r>
            <a:r>
              <a:rPr lang="en-US" sz="3500" dirty="0" smtClean="0"/>
              <a:t> in a manner consistent with this section and </a:t>
            </a:r>
            <a:r>
              <a:rPr lang="en-US" sz="3500" u="sng" dirty="0" smtClean="0"/>
              <a:t>made available</a:t>
            </a:r>
            <a:r>
              <a:rPr lang="en-US" sz="3500" dirty="0" smtClean="0"/>
              <a:t> for use by other governmental entities…” (emphasis added)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rgbClr val="FFC000"/>
                </a:solidFill>
              </a:rPr>
              <a:t>Certain Other Government Contracts (cont’d)</a:t>
            </a:r>
            <a:endParaRPr lang="en-US" sz="2800" dirty="0">
              <a:solidFill>
                <a:srgbClr val="FFC000"/>
              </a:solidFill>
            </a:endParaRPr>
          </a:p>
        </p:txBody>
      </p:sp>
      <p:sp>
        <p:nvSpPr>
          <p:cNvPr id="3" name="Content Placeholder 2"/>
          <p:cNvSpPr>
            <a:spLocks noGrp="1"/>
          </p:cNvSpPr>
          <p:nvPr>
            <p:ph sz="quarter" idx="1"/>
          </p:nvPr>
        </p:nvSpPr>
        <p:spPr/>
        <p:txBody>
          <a:bodyPr>
            <a:normAutofit fontScale="85000" lnSpcReduction="20000"/>
          </a:bodyPr>
          <a:lstStyle/>
          <a:p>
            <a:r>
              <a:rPr lang="en-US" dirty="0" smtClean="0">
                <a:effectLst/>
              </a:rPr>
              <a:t>There are three statutory prerequisites that must be met in order for a procurement of apparatus, materials, equipment and supplies, and related installation, repair and maintenance services, to fall within this exception: </a:t>
            </a:r>
          </a:p>
          <a:p>
            <a:pPr>
              <a:buNone/>
            </a:pPr>
            <a:endParaRPr lang="en-US" dirty="0" smtClean="0">
              <a:effectLst/>
            </a:endParaRPr>
          </a:p>
          <a:p>
            <a:pPr marL="514350" indent="-514350">
              <a:buAutoNum type="arabicPeriod"/>
            </a:pPr>
            <a:r>
              <a:rPr lang="en-US" dirty="0" smtClean="0">
                <a:solidFill>
                  <a:srgbClr val="FFFFFF"/>
                </a:solidFill>
                <a:effectLst/>
              </a:rPr>
              <a:t>The contract must have been </a:t>
            </a:r>
            <a:r>
              <a:rPr lang="en-US" u="sng" dirty="0" smtClean="0">
                <a:solidFill>
                  <a:srgbClr val="FFFFFF"/>
                </a:solidFill>
                <a:effectLst/>
              </a:rPr>
              <a:t>let by the United States or any agency thereof, any state or any other political subdivision or district therein</a:t>
            </a:r>
            <a:r>
              <a:rPr lang="en-US" dirty="0" smtClean="0">
                <a:solidFill>
                  <a:srgbClr val="FFFFFF"/>
                </a:solidFill>
                <a:effectLst/>
              </a:rPr>
              <a:t>.</a:t>
            </a:r>
          </a:p>
          <a:p>
            <a:pPr marL="514350" indent="-514350">
              <a:buAutoNum type="arabicPeriod"/>
            </a:pPr>
            <a:endParaRPr lang="en-US" dirty="0" smtClean="0">
              <a:solidFill>
                <a:srgbClr val="FFFFFF"/>
              </a:solidFill>
              <a:effectLst/>
            </a:endParaRPr>
          </a:p>
          <a:p>
            <a:pPr marL="1337310" lvl="3" indent="-514350">
              <a:buFont typeface="Wingdings" pitchFamily="2" charset="2"/>
              <a:buChar char="§"/>
            </a:pPr>
            <a:r>
              <a:rPr lang="en-US" dirty="0" smtClean="0">
                <a:solidFill>
                  <a:srgbClr val="FFFFFF"/>
                </a:solidFill>
                <a:effectLst/>
              </a:rPr>
              <a:t>Contracts developed for use by local governments that are let by private parties (e.g., a private company, association or not-for-profit corporation is the party awarded the contract to the vendor), and not by the United States or any agency thereof, any state or any other political subdivision or district therein, would not fall within the exception.	</a:t>
            </a:r>
            <a:r>
              <a:rPr lang="en-US" dirty="0" smtClean="0">
                <a:solidFill>
                  <a:srgbClr val="FFFFFF"/>
                </a:solidFill>
              </a:rPr>
              <a:t>	</a:t>
            </a:r>
          </a:p>
          <a:p>
            <a:pPr marL="514350" indent="-514350">
              <a:buNone/>
            </a:pPr>
            <a:endParaRPr lang="en-US" dirty="0" smtClean="0">
              <a:solidFill>
                <a:srgbClr val="00B0F0"/>
              </a:solidFill>
            </a:endParaRPr>
          </a:p>
          <a:p>
            <a:pPr marL="514350" indent="-514350">
              <a:buFont typeface="+mj-lt"/>
              <a:buAutoNum type="arabicPeriod"/>
            </a:pPr>
            <a:endParaRPr lang="en-US" dirty="0" smtClean="0">
              <a:solidFill>
                <a:srgbClr val="00B0F0"/>
              </a:solidFill>
            </a:endParaRPr>
          </a:p>
          <a:p>
            <a:pPr marL="514350" indent="-514350">
              <a:buFont typeface="+mj-lt"/>
              <a:buAutoNum type="arabicPeriod"/>
            </a:pPr>
            <a:endParaRPr lang="en-US" dirty="0" smtClean="0">
              <a:solidFill>
                <a:srgbClr val="00B0F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C000"/>
                </a:solidFill>
              </a:rPr>
              <a:t>Certain Other Government Contracts (cont’d)</a:t>
            </a:r>
            <a:endParaRPr lang="en-US" sz="3200" dirty="0">
              <a:solidFill>
                <a:srgbClr val="FFC000"/>
              </a:solidFill>
            </a:endParaRPr>
          </a:p>
        </p:txBody>
      </p:sp>
      <p:sp>
        <p:nvSpPr>
          <p:cNvPr id="3" name="Content Placeholder 2"/>
          <p:cNvSpPr>
            <a:spLocks noGrp="1"/>
          </p:cNvSpPr>
          <p:nvPr>
            <p:ph idx="1"/>
          </p:nvPr>
        </p:nvSpPr>
        <p:spPr>
          <a:xfrm>
            <a:off x="381000" y="1524000"/>
            <a:ext cx="8229600" cy="4525963"/>
          </a:xfrm>
        </p:spPr>
        <p:txBody>
          <a:bodyPr/>
          <a:lstStyle/>
          <a:p>
            <a:pPr marL="514350" indent="-514350">
              <a:buAutoNum type="arabicPeriod" startAt="2"/>
            </a:pPr>
            <a:r>
              <a:rPr lang="en-US" dirty="0" smtClean="0"/>
              <a:t>The contract must have been made available for use by other governmental entities. </a:t>
            </a:r>
          </a:p>
          <a:p>
            <a:pPr marL="514350" indent="-514350">
              <a:buNone/>
            </a:pPr>
            <a:endParaRPr lang="en-US" dirty="0" smtClean="0"/>
          </a:p>
          <a:p>
            <a:pPr marL="1771650" lvl="3" indent="-514350"/>
            <a:r>
              <a:rPr lang="en-US" dirty="0" smtClean="0"/>
              <a:t>In general, this prerequisite is satisfied by inclusion in the contract let by the other entity of a clause extending the terms and conditions of the contract to other governmental entities. </a:t>
            </a:r>
          </a:p>
          <a:p>
            <a:pPr marL="1771650" lvl="3" indent="-514350"/>
            <a:endParaRPr lang="en-US" dirty="0" smtClean="0"/>
          </a:p>
          <a:p>
            <a:pPr marL="1771650" lvl="3" indent="-514350"/>
            <a:r>
              <a:rPr lang="en-US" dirty="0" smtClean="0"/>
              <a:t>Unilateral offers by vendors to extend contract pricing and other terms and conditions would not fall within the exception.</a:t>
            </a:r>
          </a:p>
          <a:p>
            <a:pPr marL="1771650" lvl="3" indent="-514350"/>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US" sz="2800" dirty="0" smtClean="0">
                <a:solidFill>
                  <a:srgbClr val="FFC000"/>
                </a:solidFill>
              </a:rPr>
              <a:t>Certain Other Government Contracts (cont’d)</a:t>
            </a:r>
            <a:endParaRPr lang="en-US" sz="2800" dirty="0">
              <a:solidFill>
                <a:srgbClr val="FFC000"/>
              </a:solidFill>
            </a:endParaRPr>
          </a:p>
        </p:txBody>
      </p:sp>
      <p:sp>
        <p:nvSpPr>
          <p:cNvPr id="3" name="Content Placeholder 2"/>
          <p:cNvSpPr>
            <a:spLocks noGrp="1"/>
          </p:cNvSpPr>
          <p:nvPr>
            <p:ph sz="quarter" idx="1"/>
          </p:nvPr>
        </p:nvSpPr>
        <p:spPr/>
        <p:txBody>
          <a:bodyPr/>
          <a:lstStyle/>
          <a:p>
            <a:pPr>
              <a:buNone/>
            </a:pPr>
            <a:r>
              <a:rPr lang="en-US" dirty="0" smtClean="0">
                <a:solidFill>
                  <a:srgbClr val="FFFFFF"/>
                </a:solidFill>
                <a:effectLst/>
              </a:rPr>
              <a:t>3. The contract must have been “let to the lowest responsible bidder or on the basis of best value in a manner consistent with this section.”</a:t>
            </a:r>
          </a:p>
          <a:p>
            <a:pPr lvl="2">
              <a:buNone/>
            </a:pPr>
            <a:endParaRPr lang="en-US" dirty="0" smtClean="0">
              <a:solidFill>
                <a:srgbClr val="00B0F0"/>
              </a:solidFill>
              <a:latin typeface="Times New Roman"/>
              <a:cs typeface="Times New Roman"/>
            </a:endParaRPr>
          </a:p>
          <a:p>
            <a:pPr lvl="2">
              <a:buNone/>
            </a:pPr>
            <a:endParaRPr lang="en-US" dirty="0" smtClean="0">
              <a:solidFill>
                <a:srgbClr val="00B0F0"/>
              </a:solidFill>
              <a:latin typeface="Times New Roman"/>
              <a:cs typeface="Times New Roman"/>
            </a:endParaRPr>
          </a:p>
          <a:p>
            <a:pPr lvl="2"/>
            <a:endParaRPr lang="en-US" dirty="0" smtClean="0">
              <a:solidFill>
                <a:srgbClr val="00B0F0"/>
              </a:solidFill>
            </a:endParaRPr>
          </a:p>
          <a:p>
            <a:pPr>
              <a:buNone/>
            </a:pPr>
            <a:endParaRPr lang="en-US" dirty="0" smtClean="0">
              <a:solidFill>
                <a:srgbClr val="00B0F0"/>
              </a:solidFill>
            </a:endParaRPr>
          </a:p>
          <a:p>
            <a:pPr>
              <a:buNone/>
            </a:pPr>
            <a:endParaRPr lang="en-US" dirty="0" smtClean="0">
              <a:solidFill>
                <a:srgbClr val="00B0F0"/>
              </a:solidFill>
            </a:endParaRP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US" sz="2800" dirty="0" smtClean="0">
                <a:solidFill>
                  <a:srgbClr val="FFC000"/>
                </a:solidFill>
              </a:rPr>
              <a:t>Certain Other Government Contracts (cont’d)</a:t>
            </a:r>
            <a:endParaRPr lang="en-US" sz="2800" dirty="0">
              <a:solidFill>
                <a:srgbClr val="FFC000"/>
              </a:solidFill>
            </a:endParaRPr>
          </a:p>
        </p:txBody>
      </p:sp>
      <p:sp>
        <p:nvSpPr>
          <p:cNvPr id="3" name="Content Placeholder 2"/>
          <p:cNvSpPr>
            <a:spLocks noGrp="1"/>
          </p:cNvSpPr>
          <p:nvPr>
            <p:ph sz="quarter" idx="1"/>
          </p:nvPr>
        </p:nvSpPr>
        <p:spPr>
          <a:xfrm>
            <a:off x="457200" y="1600200"/>
            <a:ext cx="8229600" cy="5029200"/>
          </a:xfrm>
        </p:spPr>
        <p:txBody>
          <a:bodyPr>
            <a:normAutofit fontScale="92500" lnSpcReduction="10000"/>
          </a:bodyPr>
          <a:lstStyle/>
          <a:p>
            <a:pPr>
              <a:buNone/>
            </a:pPr>
            <a:r>
              <a:rPr lang="en-US" u="sng" dirty="0" smtClean="0"/>
              <a:t>Determining Consistency with GML </a:t>
            </a:r>
            <a:r>
              <a:rPr lang="en-US" u="sng" dirty="0" smtClean="0">
                <a:latin typeface="Times New Roman"/>
                <a:cs typeface="Times New Roman"/>
              </a:rPr>
              <a:t>§ 103</a:t>
            </a:r>
            <a:r>
              <a:rPr lang="en-US" dirty="0" smtClean="0">
                <a:latin typeface="Times New Roman"/>
                <a:cs typeface="Times New Roman"/>
              </a:rPr>
              <a:t>: </a:t>
            </a:r>
          </a:p>
          <a:p>
            <a:pPr>
              <a:buNone/>
            </a:pPr>
            <a:endParaRPr lang="en-US" dirty="0" smtClean="0">
              <a:latin typeface="Times New Roman"/>
              <a:cs typeface="Times New Roman"/>
            </a:endParaRPr>
          </a:p>
          <a:p>
            <a:r>
              <a:rPr lang="en-US" sz="2000" dirty="0" smtClean="0"/>
              <a:t>In order for a non-New York contract to have been let to the lowest responsible bidder or on the basis of best value (competitive offering) in a manner “consistent” with GML </a:t>
            </a:r>
            <a:r>
              <a:rPr lang="en-US" sz="2000" dirty="0" smtClean="0">
                <a:latin typeface="Times New Roman"/>
                <a:cs typeface="Times New Roman"/>
              </a:rPr>
              <a:t>§ 103, </a:t>
            </a:r>
            <a:r>
              <a:rPr lang="en-US" sz="2000" dirty="0" smtClean="0"/>
              <a:t>the procedure used by that government need not be exactly the same as those under GML </a:t>
            </a:r>
            <a:r>
              <a:rPr lang="en-US" sz="2000" dirty="0" smtClean="0">
                <a:latin typeface="Times New Roman"/>
                <a:cs typeface="Times New Roman"/>
              </a:rPr>
              <a:t>§ 103.</a:t>
            </a:r>
          </a:p>
          <a:p>
            <a:pPr>
              <a:buNone/>
            </a:pPr>
            <a:endParaRPr lang="en-US" sz="2000" dirty="0" smtClean="0">
              <a:latin typeface="Times New Roman"/>
              <a:cs typeface="Times New Roman"/>
            </a:endParaRPr>
          </a:p>
          <a:p>
            <a:r>
              <a:rPr lang="en-US" sz="2000" dirty="0" smtClean="0">
                <a:latin typeface="Times New Roman"/>
                <a:cs typeface="Times New Roman"/>
              </a:rPr>
              <a:t>Instead, the procedures for letting the non-New York contract must be in harmony or general agreement with, and further the same principles, as the competitive bidding or best value requirements of GML § 103. </a:t>
            </a:r>
          </a:p>
          <a:p>
            <a:endParaRPr lang="en-US" sz="2000" dirty="0" smtClean="0">
              <a:latin typeface="Times New Roman"/>
              <a:cs typeface="Times New Roman"/>
            </a:endParaRPr>
          </a:p>
          <a:p>
            <a:r>
              <a:rPr lang="en-US" sz="2000" dirty="0" smtClean="0">
                <a:latin typeface="Times New Roman"/>
                <a:cs typeface="Times New Roman"/>
              </a:rPr>
              <a:t>Therefore, based on the provisions of GML § 103 as construed by the courts in this State, and the underlying purpose of GML § 103, we believe there are four fundamental elements that should be present in order for the process to have been let to the lowest responsible bidder or on the basis of best value consistent with GML § 103. </a:t>
            </a:r>
          </a:p>
          <a:p>
            <a:endParaRPr lang="en-US" dirty="0" smtClean="0">
              <a:latin typeface="Times New Roman"/>
              <a:cs typeface="Times New Roman"/>
            </a:endParaRP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Autofit/>
          </a:bodyPr>
          <a:lstStyle/>
          <a:p>
            <a:r>
              <a:rPr lang="en-US" sz="2800" dirty="0" smtClean="0">
                <a:solidFill>
                  <a:srgbClr val="FFC000"/>
                </a:solidFill>
              </a:rPr>
              <a:t>Certain Other Government Contracts (cont’d)</a:t>
            </a:r>
            <a:endParaRPr lang="en-US" sz="2800" dirty="0">
              <a:solidFill>
                <a:srgbClr val="FFC000"/>
              </a:solidFill>
            </a:endParaRPr>
          </a:p>
        </p:txBody>
      </p:sp>
      <p:sp>
        <p:nvSpPr>
          <p:cNvPr id="3" name="Content Placeholder 2"/>
          <p:cNvSpPr>
            <a:spLocks noGrp="1"/>
          </p:cNvSpPr>
          <p:nvPr>
            <p:ph sz="quarter" idx="1"/>
          </p:nvPr>
        </p:nvSpPr>
        <p:spPr>
          <a:xfrm>
            <a:off x="152400" y="1371600"/>
            <a:ext cx="8534400" cy="5181600"/>
          </a:xfrm>
        </p:spPr>
        <p:txBody>
          <a:bodyPr>
            <a:normAutofit fontScale="85000" lnSpcReduction="20000"/>
          </a:bodyPr>
          <a:lstStyle/>
          <a:p>
            <a:pPr>
              <a:buNone/>
            </a:pPr>
            <a:r>
              <a:rPr lang="en-US" u="sng" dirty="0" smtClean="0"/>
              <a:t>Determining Consistency with GML </a:t>
            </a:r>
            <a:r>
              <a:rPr lang="en-US" u="sng" dirty="0" smtClean="0">
                <a:latin typeface="Times New Roman"/>
                <a:cs typeface="Times New Roman"/>
              </a:rPr>
              <a:t>§ 103</a:t>
            </a:r>
            <a:r>
              <a:rPr lang="en-US" dirty="0" smtClean="0">
                <a:latin typeface="Times New Roman"/>
                <a:cs typeface="Times New Roman"/>
              </a:rPr>
              <a:t>: (cont’d)</a:t>
            </a:r>
          </a:p>
          <a:p>
            <a:pPr>
              <a:buNone/>
            </a:pPr>
            <a:endParaRPr lang="en-US" sz="2600" dirty="0" smtClean="0">
              <a:latin typeface="Times New Roman"/>
              <a:cs typeface="Times New Roman"/>
            </a:endParaRPr>
          </a:p>
          <a:p>
            <a:pPr marL="514350" indent="-514350">
              <a:buAutoNum type="arabicPeriod"/>
            </a:pPr>
            <a:r>
              <a:rPr lang="en-US" sz="2600" dirty="0" smtClean="0">
                <a:latin typeface="Times New Roman"/>
                <a:cs typeface="Times New Roman"/>
              </a:rPr>
              <a:t>Public solicitation of bids or, in the case of best value, offers.</a:t>
            </a:r>
          </a:p>
          <a:p>
            <a:pPr marL="514350" indent="-514350">
              <a:buAutoNum type="arabicPeriod"/>
            </a:pPr>
            <a:endParaRPr lang="en-US" sz="2600" dirty="0" smtClean="0">
              <a:latin typeface="Times New Roman"/>
              <a:cs typeface="Times New Roman"/>
            </a:endParaRPr>
          </a:p>
          <a:p>
            <a:pPr marL="514350" indent="-514350">
              <a:buAutoNum type="arabicPeriod"/>
            </a:pPr>
            <a:r>
              <a:rPr lang="en-US" sz="2600" dirty="0" smtClean="0">
                <a:latin typeface="Times New Roman"/>
                <a:cs typeface="Times New Roman"/>
              </a:rPr>
              <a:t>Submission of sealed bids or offers, or analogous procedures to secure and preserve the integrity of the process and confidentiality of the bids or offers submitted. </a:t>
            </a:r>
          </a:p>
          <a:p>
            <a:pPr marL="514350" indent="-514350">
              <a:buAutoNum type="arabicPeriod"/>
            </a:pPr>
            <a:endParaRPr lang="en-US" sz="2600" dirty="0" smtClean="0">
              <a:latin typeface="Times New Roman"/>
              <a:cs typeface="Times New Roman"/>
            </a:endParaRPr>
          </a:p>
          <a:p>
            <a:pPr marL="514350" indent="-514350">
              <a:buAutoNum type="arabicPeriod"/>
            </a:pPr>
            <a:r>
              <a:rPr lang="en-US" sz="2600" dirty="0" smtClean="0">
                <a:latin typeface="Times New Roman"/>
                <a:cs typeface="Times New Roman"/>
              </a:rPr>
              <a:t>Preparation of specifications, or a similar document that provides a common standard for bidders or offers to compete fairly. </a:t>
            </a:r>
          </a:p>
          <a:p>
            <a:pPr marL="514350" indent="-514350">
              <a:buAutoNum type="arabicPeriod"/>
            </a:pPr>
            <a:endParaRPr lang="en-US" sz="2600" dirty="0" smtClean="0">
              <a:latin typeface="Times New Roman"/>
              <a:cs typeface="Times New Roman"/>
            </a:endParaRPr>
          </a:p>
          <a:p>
            <a:pPr marL="514350" indent="-514350">
              <a:buAutoNum type="arabicPeriod"/>
            </a:pPr>
            <a:r>
              <a:rPr lang="en-US" sz="2600" dirty="0" smtClean="0">
                <a:latin typeface="Times New Roman"/>
                <a:cs typeface="Times New Roman"/>
              </a:rPr>
              <a:t>Award to the lowest bidder who materially or substantially meets the bid specifications and is determined to be a responsible bidder, or in the case of a best value process, an award to the responsive and responsible </a:t>
            </a:r>
            <a:r>
              <a:rPr lang="en-US" sz="2600" dirty="0" err="1" smtClean="0">
                <a:latin typeface="Times New Roman"/>
                <a:cs typeface="Times New Roman"/>
              </a:rPr>
              <a:t>offerer</a:t>
            </a:r>
            <a:r>
              <a:rPr lang="en-US" sz="2600" dirty="0" smtClean="0">
                <a:latin typeface="Times New Roman"/>
                <a:cs typeface="Times New Roman"/>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Available Funds</a:t>
            </a:r>
            <a:endParaRPr lang="en-US" dirty="0">
              <a:solidFill>
                <a:srgbClr val="FFC000"/>
              </a:solidFill>
            </a:endParaRPr>
          </a:p>
        </p:txBody>
      </p:sp>
      <p:sp>
        <p:nvSpPr>
          <p:cNvPr id="3" name="Content Placeholder 2"/>
          <p:cNvSpPr>
            <a:spLocks noGrp="1"/>
          </p:cNvSpPr>
          <p:nvPr>
            <p:ph idx="1"/>
          </p:nvPr>
        </p:nvSpPr>
        <p:spPr/>
        <p:txBody>
          <a:bodyPr/>
          <a:lstStyle/>
          <a:p>
            <a:r>
              <a:rPr lang="en-US" dirty="0" smtClean="0"/>
              <a:t>Budgetary appropriations (Town Law </a:t>
            </a:r>
            <a:r>
              <a:rPr lang="en-US" dirty="0" smtClean="0">
                <a:latin typeface="Times New Roman"/>
                <a:cs typeface="Times New Roman"/>
              </a:rPr>
              <a:t>§117)</a:t>
            </a:r>
          </a:p>
          <a:p>
            <a:endParaRPr lang="en-US" dirty="0" smtClean="0">
              <a:latin typeface="Times New Roman"/>
              <a:cs typeface="Times New Roman"/>
            </a:endParaRPr>
          </a:p>
          <a:p>
            <a:r>
              <a:rPr lang="en-US" dirty="0" smtClean="0">
                <a:latin typeface="Times New Roman"/>
                <a:cs typeface="Times New Roman"/>
              </a:rPr>
              <a:t>Transfers (Town Law §112)</a:t>
            </a:r>
          </a:p>
          <a:p>
            <a:endParaRPr lang="en-US" dirty="0" smtClean="0">
              <a:latin typeface="Times New Roman"/>
              <a:cs typeface="Times New Roman"/>
            </a:endParaRPr>
          </a:p>
          <a:p>
            <a:r>
              <a:rPr lang="en-US" dirty="0" smtClean="0">
                <a:latin typeface="Times New Roman"/>
                <a:cs typeface="Times New Roman"/>
              </a:rPr>
              <a:t>Encumbrances (Town Law §110)</a:t>
            </a:r>
          </a:p>
          <a:p>
            <a:endParaRPr lang="en-US" dirty="0" smtClean="0">
              <a:latin typeface="Times New Roman"/>
              <a:cs typeface="Times New Roman"/>
            </a:endParaRPr>
          </a:p>
          <a:p>
            <a:r>
              <a:rPr lang="en-US" dirty="0" smtClean="0">
                <a:latin typeface="Times New Roman"/>
                <a:cs typeface="Times New Roman"/>
              </a:rPr>
              <a:t>Highway Law §284 agreement</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C000"/>
                </a:solidFill>
              </a:rPr>
              <a:t>Certain Other Government Contracts (cont’d)</a:t>
            </a:r>
            <a:endParaRPr lang="en-US" sz="2800" dirty="0"/>
          </a:p>
        </p:txBody>
      </p:sp>
      <p:sp>
        <p:nvSpPr>
          <p:cNvPr id="3" name="Content Placeholder 2"/>
          <p:cNvSpPr>
            <a:spLocks noGrp="1"/>
          </p:cNvSpPr>
          <p:nvPr>
            <p:ph idx="1"/>
          </p:nvPr>
        </p:nvSpPr>
        <p:spPr/>
        <p:txBody>
          <a:bodyPr/>
          <a:lstStyle/>
          <a:p>
            <a:pPr>
              <a:buNone/>
            </a:pPr>
            <a:r>
              <a:rPr lang="en-US" u="sng" dirty="0" smtClean="0"/>
              <a:t>Other Factors to Consider; Internal Controls</a:t>
            </a:r>
          </a:p>
          <a:p>
            <a:pPr>
              <a:buNone/>
            </a:pPr>
            <a:endParaRPr lang="en-US" dirty="0" smtClean="0"/>
          </a:p>
          <a:p>
            <a:pPr lvl="2"/>
            <a:r>
              <a:rPr lang="en-US" dirty="0" smtClean="0"/>
              <a:t>Contractual Relationship</a:t>
            </a:r>
          </a:p>
          <a:p>
            <a:pPr lvl="2">
              <a:buNone/>
            </a:pPr>
            <a:endParaRPr lang="en-US" dirty="0" smtClean="0"/>
          </a:p>
          <a:p>
            <a:pPr lvl="2"/>
            <a:r>
              <a:rPr lang="en-US" dirty="0" smtClean="0"/>
              <a:t>Audit of Claims</a:t>
            </a:r>
          </a:p>
          <a:p>
            <a:pPr lvl="2">
              <a:buNone/>
            </a:pPr>
            <a:endParaRPr lang="en-US" dirty="0" smtClean="0"/>
          </a:p>
          <a:p>
            <a:pPr lvl="2"/>
            <a:r>
              <a:rPr lang="en-US" dirty="0" smtClean="0"/>
              <a:t>Cost Savings Justification</a:t>
            </a:r>
          </a:p>
          <a:p>
            <a:pPr lvl="2">
              <a:buNone/>
            </a:pPr>
            <a:endParaRPr lang="en-US" dirty="0" smtClean="0"/>
          </a:p>
          <a:p>
            <a:pPr lvl="2"/>
            <a:r>
              <a:rPr lang="en-US" dirty="0" smtClean="0"/>
              <a:t>Documentation  </a:t>
            </a:r>
          </a:p>
          <a:p>
            <a:pPr lvl="2">
              <a:buNone/>
            </a:pPr>
            <a:endParaRPr lang="en-US" dirty="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C000"/>
                </a:solidFill>
              </a:rPr>
              <a:t>Certain Other Government Contracts (cont’d)</a:t>
            </a:r>
            <a:endParaRPr lang="en-US" sz="2800" dirty="0"/>
          </a:p>
        </p:txBody>
      </p:sp>
      <p:sp>
        <p:nvSpPr>
          <p:cNvPr id="3" name="Content Placeholder 2"/>
          <p:cNvSpPr>
            <a:spLocks noGrp="1"/>
          </p:cNvSpPr>
          <p:nvPr>
            <p:ph idx="1"/>
          </p:nvPr>
        </p:nvSpPr>
        <p:spPr/>
        <p:txBody>
          <a:bodyPr>
            <a:normAutofit/>
          </a:bodyPr>
          <a:lstStyle/>
          <a:p>
            <a:pPr>
              <a:buNone/>
            </a:pPr>
            <a:r>
              <a:rPr lang="en-US" u="sng" dirty="0" smtClean="0"/>
              <a:t>Procurements Below the Bidding Monetary Threshold; Policies and Procedures </a:t>
            </a:r>
          </a:p>
          <a:p>
            <a:pPr>
              <a:buNone/>
            </a:pPr>
            <a:endParaRPr lang="en-US" u="sng" dirty="0" smtClean="0"/>
          </a:p>
          <a:p>
            <a:r>
              <a:rPr lang="en-US" sz="2800" dirty="0" smtClean="0"/>
              <a:t>Whether a local government may make purchases that are </a:t>
            </a:r>
            <a:r>
              <a:rPr lang="en-US" sz="2800" u="sng" dirty="0" smtClean="0"/>
              <a:t>below</a:t>
            </a:r>
            <a:r>
              <a:rPr lang="en-US" sz="2800" dirty="0" smtClean="0"/>
              <a:t> the statutory thresholds by “piggybacking” on contracts let by governmental entities listed in GML </a:t>
            </a:r>
            <a:r>
              <a:rPr lang="en-US" sz="2800" dirty="0" smtClean="0">
                <a:latin typeface="Times New Roman"/>
                <a:cs typeface="Times New Roman"/>
              </a:rPr>
              <a:t>§ 103 (16) will be governed by the local government’s own procurement policies.</a:t>
            </a:r>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200" b="1" dirty="0" smtClean="0">
                <a:solidFill>
                  <a:schemeClr val="hlink"/>
                </a:solidFill>
              </a:rPr>
              <a:t>Specifications</a:t>
            </a:r>
            <a:endParaRPr lang="en-US" sz="3200" b="1" dirty="0">
              <a:solidFill>
                <a:schemeClr val="hlink"/>
              </a:solidFill>
            </a:endParaRPr>
          </a:p>
        </p:txBody>
      </p:sp>
      <p:sp>
        <p:nvSpPr>
          <p:cNvPr id="18435" name="Rectangle 3"/>
          <p:cNvSpPr>
            <a:spLocks noGrp="1" noChangeArrowheads="1"/>
          </p:cNvSpPr>
          <p:nvPr>
            <p:ph type="body" idx="1"/>
          </p:nvPr>
        </p:nvSpPr>
        <p:spPr/>
        <p:txBody>
          <a:bodyPr/>
          <a:lstStyle/>
          <a:p>
            <a:pPr>
              <a:lnSpc>
                <a:spcPct val="80000"/>
              </a:lnSpc>
            </a:pPr>
            <a:r>
              <a:rPr lang="en-US" sz="2800" dirty="0"/>
              <a:t>Nature of the services</a:t>
            </a:r>
          </a:p>
          <a:p>
            <a:pPr>
              <a:lnSpc>
                <a:spcPct val="80000"/>
              </a:lnSpc>
              <a:buFontTx/>
              <a:buNone/>
            </a:pPr>
            <a:endParaRPr lang="en-US" sz="2800" dirty="0"/>
          </a:p>
          <a:p>
            <a:pPr>
              <a:lnSpc>
                <a:spcPct val="80000"/>
              </a:lnSpc>
            </a:pPr>
            <a:r>
              <a:rPr lang="en-US" sz="2800" dirty="0"/>
              <a:t>Physical or functional characteristics of the commodity to be purchased</a:t>
            </a:r>
          </a:p>
          <a:p>
            <a:pPr>
              <a:lnSpc>
                <a:spcPct val="80000"/>
              </a:lnSpc>
              <a:buFontTx/>
              <a:buNone/>
            </a:pPr>
            <a:endParaRPr lang="en-US" sz="2800" dirty="0"/>
          </a:p>
          <a:p>
            <a:pPr>
              <a:lnSpc>
                <a:spcPct val="80000"/>
              </a:lnSpc>
            </a:pPr>
            <a:r>
              <a:rPr lang="en-US" sz="2800" dirty="0"/>
              <a:t>Terms/conditions under which contract will be awarded</a:t>
            </a:r>
          </a:p>
          <a:p>
            <a:pPr>
              <a:lnSpc>
                <a:spcPct val="80000"/>
              </a:lnSpc>
              <a:buFontTx/>
              <a:buNone/>
            </a:pPr>
            <a:endParaRPr lang="en-US" sz="2800" dirty="0"/>
          </a:p>
          <a:p>
            <a:pPr>
              <a:lnSpc>
                <a:spcPct val="80000"/>
              </a:lnSpc>
            </a:pPr>
            <a:r>
              <a:rPr lang="en-US" sz="2800" dirty="0"/>
              <a:t>Justification in public interest for specifications that tend to favor particular bidder</a:t>
            </a:r>
          </a:p>
          <a:p>
            <a:pPr>
              <a:lnSpc>
                <a:spcPct val="80000"/>
              </a:lnSpc>
              <a:buFontTx/>
              <a:buNone/>
            </a:pPr>
            <a:endParaRPr lang="en-US" sz="2800"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2800" b="1" dirty="0">
                <a:solidFill>
                  <a:schemeClr val="hlink"/>
                </a:solidFill>
              </a:rPr>
              <a:t>Certain Required Specifications</a:t>
            </a:r>
          </a:p>
        </p:txBody>
      </p:sp>
      <p:sp>
        <p:nvSpPr>
          <p:cNvPr id="25603" name="Rectangle 3"/>
          <p:cNvSpPr>
            <a:spLocks noGrp="1" noChangeArrowheads="1"/>
          </p:cNvSpPr>
          <p:nvPr>
            <p:ph type="body" idx="1"/>
          </p:nvPr>
        </p:nvSpPr>
        <p:spPr/>
        <p:txBody>
          <a:bodyPr/>
          <a:lstStyle/>
          <a:p>
            <a:pPr>
              <a:lnSpc>
                <a:spcPct val="80000"/>
              </a:lnSpc>
            </a:pPr>
            <a:r>
              <a:rPr lang="en-US" sz="2400" dirty="0"/>
              <a:t>No assignment of contract without consent (GML </a:t>
            </a:r>
            <a:r>
              <a:rPr lang="en-US" sz="2400" dirty="0" smtClean="0">
                <a:latin typeface="Times New Roman"/>
                <a:cs typeface="Times New Roman"/>
              </a:rPr>
              <a:t>§</a:t>
            </a:r>
            <a:r>
              <a:rPr lang="en-US" sz="2400" dirty="0" smtClean="0"/>
              <a:t>109</a:t>
            </a:r>
            <a:r>
              <a:rPr lang="en-US" sz="2400" dirty="0"/>
              <a:t>)</a:t>
            </a:r>
          </a:p>
          <a:p>
            <a:pPr>
              <a:lnSpc>
                <a:spcPct val="80000"/>
              </a:lnSpc>
              <a:buFontTx/>
              <a:buNone/>
            </a:pPr>
            <a:endParaRPr lang="en-US" sz="2400" dirty="0"/>
          </a:p>
          <a:p>
            <a:pPr>
              <a:lnSpc>
                <a:spcPct val="80000"/>
              </a:lnSpc>
            </a:pPr>
            <a:r>
              <a:rPr lang="en-US" sz="2400" dirty="0"/>
              <a:t>Workers’ Compensation coverage (GML </a:t>
            </a:r>
            <a:r>
              <a:rPr lang="en-US" sz="2400" dirty="0" smtClean="0">
                <a:latin typeface="Times New Roman"/>
                <a:cs typeface="Times New Roman"/>
              </a:rPr>
              <a:t>§</a:t>
            </a:r>
            <a:r>
              <a:rPr lang="en-US" sz="2400" dirty="0" smtClean="0"/>
              <a:t>108</a:t>
            </a:r>
            <a:r>
              <a:rPr lang="en-US" sz="2400" dirty="0"/>
              <a:t>)</a:t>
            </a:r>
          </a:p>
          <a:p>
            <a:pPr>
              <a:lnSpc>
                <a:spcPct val="80000"/>
              </a:lnSpc>
              <a:buFontTx/>
              <a:buNone/>
            </a:pPr>
            <a:endParaRPr lang="en-US" sz="2400" dirty="0"/>
          </a:p>
          <a:p>
            <a:pPr>
              <a:lnSpc>
                <a:spcPct val="80000"/>
              </a:lnSpc>
            </a:pPr>
            <a:r>
              <a:rPr lang="en-US" sz="2400" dirty="0"/>
              <a:t>Prevailing wage/non-discrimination (Labor Law </a:t>
            </a:r>
            <a:r>
              <a:rPr lang="en-US" sz="2400" dirty="0" smtClean="0">
                <a:latin typeface="Times New Roman"/>
                <a:cs typeface="Times New Roman"/>
              </a:rPr>
              <a:t>§§</a:t>
            </a:r>
            <a:r>
              <a:rPr lang="en-US" sz="2400" dirty="0" smtClean="0"/>
              <a:t>220</a:t>
            </a:r>
            <a:r>
              <a:rPr lang="en-US" sz="2400" dirty="0"/>
              <a:t>, 220-e)</a:t>
            </a:r>
          </a:p>
          <a:p>
            <a:pPr>
              <a:lnSpc>
                <a:spcPct val="80000"/>
              </a:lnSpc>
              <a:buFontTx/>
              <a:buNone/>
            </a:pPr>
            <a:endParaRPr lang="en-US" sz="2400" dirty="0"/>
          </a:p>
          <a:p>
            <a:pPr>
              <a:lnSpc>
                <a:spcPct val="80000"/>
              </a:lnSpc>
            </a:pPr>
            <a:r>
              <a:rPr lang="en-US" sz="2400" dirty="0"/>
              <a:t>Non-collusion statement (GML </a:t>
            </a:r>
            <a:r>
              <a:rPr lang="en-US" sz="2400" dirty="0" smtClean="0">
                <a:latin typeface="Times New Roman"/>
                <a:cs typeface="Times New Roman"/>
              </a:rPr>
              <a:t>§</a:t>
            </a:r>
            <a:r>
              <a:rPr lang="en-US" sz="2400" dirty="0" smtClean="0"/>
              <a:t>103-d</a:t>
            </a:r>
            <a:r>
              <a:rPr lang="en-US" sz="2400" dirty="0"/>
              <a:t>)</a:t>
            </a:r>
          </a:p>
          <a:p>
            <a:pPr>
              <a:lnSpc>
                <a:spcPct val="80000"/>
              </a:lnSpc>
              <a:buFontTx/>
              <a:buNone/>
            </a:pPr>
            <a:endParaRPr lang="en-US" sz="2400" dirty="0"/>
          </a:p>
          <a:p>
            <a:pPr>
              <a:lnSpc>
                <a:spcPct val="80000"/>
              </a:lnSpc>
            </a:pPr>
            <a:r>
              <a:rPr lang="en-US" sz="2400" dirty="0"/>
              <a:t>OSHA training for workers on certain contracts for public work (Labor Law </a:t>
            </a:r>
            <a:r>
              <a:rPr lang="en-US" sz="2400" dirty="0">
                <a:cs typeface="Times New Roman" pitchFamily="18" charset="0"/>
              </a:rPr>
              <a:t>§220-h, effective 8/18/08</a:t>
            </a:r>
            <a:r>
              <a:rPr lang="en-US" sz="2400" dirty="0" smtClean="0">
                <a:cs typeface="Times New Roman" pitchFamily="18" charset="0"/>
              </a:rPr>
              <a:t>)</a:t>
            </a:r>
          </a:p>
          <a:p>
            <a:pPr>
              <a:lnSpc>
                <a:spcPct val="80000"/>
              </a:lnSpc>
              <a:buNone/>
            </a:pPr>
            <a:endParaRPr lang="en-US" sz="2400" dirty="0" smtClean="0">
              <a:cs typeface="Times New Roman" pitchFamily="18" charset="0"/>
            </a:endParaRPr>
          </a:p>
          <a:p>
            <a:pPr>
              <a:lnSpc>
                <a:spcPct val="80000"/>
              </a:lnSpc>
            </a:pPr>
            <a:r>
              <a:rPr lang="en-US" sz="2400" dirty="0" smtClean="0">
                <a:cs typeface="Times New Roman" pitchFamily="18" charset="0"/>
              </a:rPr>
              <a:t>Statement of non-investment in Iranian energy sector (GML</a:t>
            </a:r>
            <a:r>
              <a:rPr lang="en-US" sz="2400" dirty="0" smtClean="0">
                <a:latin typeface="Times New Roman"/>
                <a:cs typeface="Times New Roman"/>
              </a:rPr>
              <a:t> §103-g, State Finance Law § 165-a, effective 4/12/12) </a:t>
            </a:r>
            <a:r>
              <a:rPr lang="en-US" sz="2400" dirty="0" smtClean="0">
                <a:cs typeface="Times New Roman" pitchFamily="18" charset="0"/>
              </a:rPr>
              <a:t> </a:t>
            </a:r>
          </a:p>
          <a:p>
            <a:pPr>
              <a:lnSpc>
                <a:spcPct val="80000"/>
              </a:lnSpc>
            </a:pPr>
            <a:endParaRPr lang="en-US" sz="2400" dirty="0">
              <a:cs typeface="Times New Roman" pitchFamily="18"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FFC000"/>
                </a:solidFill>
              </a:rPr>
              <a:t>Best Value Specifications</a:t>
            </a:r>
            <a:endParaRPr lang="en-US" sz="2800" dirty="0">
              <a:solidFill>
                <a:srgbClr val="FFC000"/>
              </a:solidFill>
            </a:endParaRPr>
          </a:p>
        </p:txBody>
      </p:sp>
      <p:sp>
        <p:nvSpPr>
          <p:cNvPr id="3" name="Content Placeholder 2"/>
          <p:cNvSpPr>
            <a:spLocks noGrp="1"/>
          </p:cNvSpPr>
          <p:nvPr>
            <p:ph idx="1"/>
          </p:nvPr>
        </p:nvSpPr>
        <p:spPr/>
        <p:txBody>
          <a:bodyPr/>
          <a:lstStyle/>
          <a:p>
            <a:r>
              <a:rPr lang="en-US" dirty="0" smtClean="0"/>
              <a:t>Best value specifications should describe general manner in which the evaluation and award of offers will be conducted and, as appropriate, identify the relative importance of weighing of price and non-price factors. </a:t>
            </a:r>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3200" b="1" dirty="0">
                <a:solidFill>
                  <a:schemeClr val="hlink"/>
                </a:solidFill>
              </a:rPr>
              <a:t>Advertising for </a:t>
            </a:r>
            <a:r>
              <a:rPr lang="en-US" sz="3200" b="1" dirty="0" smtClean="0">
                <a:solidFill>
                  <a:schemeClr val="hlink"/>
                </a:solidFill>
              </a:rPr>
              <a:t>Bids or Offers</a:t>
            </a:r>
            <a:endParaRPr lang="en-US" sz="3200" b="1" dirty="0">
              <a:solidFill>
                <a:schemeClr val="hlink"/>
              </a:solidFill>
            </a:endParaRPr>
          </a:p>
        </p:txBody>
      </p:sp>
      <p:sp>
        <p:nvSpPr>
          <p:cNvPr id="26627" name="Rectangle 3"/>
          <p:cNvSpPr>
            <a:spLocks noGrp="1" noChangeArrowheads="1"/>
          </p:cNvSpPr>
          <p:nvPr>
            <p:ph type="body" idx="1"/>
          </p:nvPr>
        </p:nvSpPr>
        <p:spPr/>
        <p:txBody>
          <a:bodyPr/>
          <a:lstStyle/>
          <a:p>
            <a:r>
              <a:rPr lang="en-US" sz="2800" dirty="0"/>
              <a:t>Advertisement published in official newspaper</a:t>
            </a:r>
          </a:p>
          <a:p>
            <a:pPr>
              <a:buFontTx/>
              <a:buNone/>
            </a:pPr>
            <a:endParaRPr lang="en-US" sz="2800" dirty="0"/>
          </a:p>
          <a:p>
            <a:r>
              <a:rPr lang="en-US" sz="2800" dirty="0"/>
              <a:t>At least five days between publication and opening </a:t>
            </a:r>
            <a:r>
              <a:rPr lang="en-US" sz="2800" dirty="0" smtClean="0"/>
              <a:t>bids and offers</a:t>
            </a:r>
            <a:endParaRPr lang="en-US" sz="2800" dirty="0"/>
          </a:p>
          <a:p>
            <a:pPr>
              <a:buFontTx/>
              <a:buNone/>
            </a:pPr>
            <a:endParaRPr lang="en-US" sz="2800" dirty="0"/>
          </a:p>
          <a:p>
            <a:r>
              <a:rPr lang="en-US" sz="2800" dirty="0"/>
              <a:t>Time and place of </a:t>
            </a:r>
            <a:r>
              <a:rPr lang="en-US" sz="2800" dirty="0" smtClean="0"/>
              <a:t>opening and </a:t>
            </a:r>
          </a:p>
          <a:p>
            <a:pPr>
              <a:buNone/>
            </a:pPr>
            <a:endParaRPr lang="en-US" sz="2800" dirty="0" smtClean="0"/>
          </a:p>
          <a:p>
            <a:r>
              <a:rPr lang="en-US" sz="2800" dirty="0" smtClean="0"/>
              <a:t>Where the identity of </a:t>
            </a:r>
            <a:r>
              <a:rPr lang="en-US" sz="2800" dirty="0" err="1" smtClean="0"/>
              <a:t>offerers</a:t>
            </a:r>
            <a:r>
              <a:rPr lang="en-US" sz="2800" dirty="0" smtClean="0"/>
              <a:t> will be publicly disclosed</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fade">
                                      <p:cBhvr>
                                        <p:cTn id="12" dur="2000"/>
                                        <p:tgtEl>
                                          <p:spTgt spid="266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fade">
                                      <p:cBhvr>
                                        <p:cTn id="17" dur="20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27">
                                            <p:txEl>
                                              <p:pRg st="4" end="4"/>
                                            </p:txEl>
                                          </p:spTgt>
                                        </p:tgtEl>
                                        <p:attrNameLst>
                                          <p:attrName>style.visibility</p:attrName>
                                        </p:attrNameLst>
                                      </p:cBhvr>
                                      <p:to>
                                        <p:strVal val="visible"/>
                                      </p:to>
                                    </p:set>
                                    <p:animEffect transition="in" filter="fade">
                                      <p:cBhvr>
                                        <p:cTn id="22" dur="2000"/>
                                        <p:tgtEl>
                                          <p:spTgt spid="2662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627">
                                            <p:txEl>
                                              <p:pRg st="6" end="6"/>
                                            </p:txEl>
                                          </p:spTgt>
                                        </p:tgtEl>
                                        <p:attrNameLst>
                                          <p:attrName>style.visibility</p:attrName>
                                        </p:attrNameLst>
                                      </p:cBhvr>
                                      <p:to>
                                        <p:strVal val="visible"/>
                                      </p:to>
                                    </p:set>
                                    <p:animEffect transition="in" filter="fade">
                                      <p:cBhvr>
                                        <p:cTn id="27" dur="20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Awarding Contracts</a:t>
            </a:r>
            <a:endParaRPr lang="en-US" dirty="0">
              <a:solidFill>
                <a:srgbClr val="FFC000"/>
              </a:solidFill>
            </a:endParaRPr>
          </a:p>
        </p:txBody>
      </p:sp>
      <p:sp>
        <p:nvSpPr>
          <p:cNvPr id="3" name="Content Placeholder 2"/>
          <p:cNvSpPr>
            <a:spLocks noGrp="1"/>
          </p:cNvSpPr>
          <p:nvPr>
            <p:ph idx="1"/>
          </p:nvPr>
        </p:nvSpPr>
        <p:spPr>
          <a:xfrm>
            <a:off x="457200" y="1600200"/>
            <a:ext cx="8229600" cy="4953000"/>
          </a:xfrm>
        </p:spPr>
        <p:txBody>
          <a:bodyPr/>
          <a:lstStyle/>
          <a:p>
            <a:r>
              <a:rPr lang="en-US" sz="2400" dirty="0" smtClean="0"/>
              <a:t>When competitive bidding is required, award made to lowest priced responsible bidder which has complied with specifications. </a:t>
            </a:r>
          </a:p>
          <a:p>
            <a:pPr>
              <a:buNone/>
            </a:pPr>
            <a:endParaRPr lang="en-US" sz="2400" dirty="0" smtClean="0"/>
          </a:p>
          <a:p>
            <a:r>
              <a:rPr lang="en-US" sz="2400" dirty="0" smtClean="0"/>
              <a:t>Decision to award a contract on the basis of best value must be based on objective and quantifiable analysis, such as a cost-benefit analysis, whenever possible.</a:t>
            </a:r>
          </a:p>
          <a:p>
            <a:pPr>
              <a:buNone/>
            </a:pPr>
            <a:endParaRPr lang="en-US" sz="2400" dirty="0" smtClean="0"/>
          </a:p>
          <a:p>
            <a:r>
              <a:rPr lang="en-US" sz="2400" dirty="0" smtClean="0"/>
              <a:t>In evaluating and determining to accept a higher priced offer, generally should use a cost-benefit analysis to show quantifiable value or savings from non-price factors that offset the price differential of the lower price offers.</a:t>
            </a:r>
          </a:p>
          <a:p>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600" b="1" dirty="0" smtClean="0">
                <a:solidFill>
                  <a:schemeClr val="hlink"/>
                </a:solidFill>
              </a:rPr>
              <a:t>Non-compliance of bid specifications</a:t>
            </a:r>
            <a:endParaRPr lang="en-US" sz="3600" b="1" dirty="0">
              <a:solidFill>
                <a:schemeClr val="hlink"/>
              </a:solidFill>
            </a:endParaRPr>
          </a:p>
        </p:txBody>
      </p:sp>
      <p:sp>
        <p:nvSpPr>
          <p:cNvPr id="27651" name="Rectangle 3"/>
          <p:cNvSpPr>
            <a:spLocks noGrp="1" noChangeArrowheads="1"/>
          </p:cNvSpPr>
          <p:nvPr>
            <p:ph type="body" idx="1"/>
          </p:nvPr>
        </p:nvSpPr>
        <p:spPr/>
        <p:txBody>
          <a:bodyPr/>
          <a:lstStyle/>
          <a:p>
            <a:r>
              <a:rPr lang="en-US" dirty="0"/>
              <a:t>May waive technical non-compliance</a:t>
            </a:r>
          </a:p>
          <a:p>
            <a:pPr>
              <a:buFontTx/>
              <a:buNone/>
            </a:pPr>
            <a:endParaRPr lang="en-US" dirty="0"/>
          </a:p>
          <a:p>
            <a:r>
              <a:rPr lang="en-US" dirty="0"/>
              <a:t>Must reject material variance if:</a:t>
            </a:r>
          </a:p>
          <a:p>
            <a:pPr lvl="1"/>
            <a:r>
              <a:rPr lang="en-US" dirty="0"/>
              <a:t>It impairs interests of political subdivision;</a:t>
            </a:r>
          </a:p>
          <a:p>
            <a:pPr lvl="1"/>
            <a:r>
              <a:rPr lang="en-US" dirty="0"/>
              <a:t>Low bidder receives unfair advantage; or</a:t>
            </a:r>
          </a:p>
          <a:p>
            <a:pPr lvl="1"/>
            <a:r>
              <a:rPr lang="en-US" dirty="0"/>
              <a:t>Other bidders placed at competitive </a:t>
            </a:r>
            <a:r>
              <a:rPr lang="en-US" dirty="0" smtClean="0"/>
              <a:t>disadvantage</a:t>
            </a:r>
          </a:p>
          <a:p>
            <a:pPr lvl="1"/>
            <a:endParaRPr lang="en-US" dirty="0" smtClean="0"/>
          </a:p>
          <a:p>
            <a:pPr lvl="1">
              <a:buNone/>
            </a:pPr>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b="1" dirty="0">
                <a:solidFill>
                  <a:schemeClr val="hlink"/>
                </a:solidFill>
              </a:rPr>
              <a:t>Responsibility</a:t>
            </a:r>
          </a:p>
        </p:txBody>
      </p:sp>
      <p:sp>
        <p:nvSpPr>
          <p:cNvPr id="28675" name="Rectangle 3"/>
          <p:cNvSpPr>
            <a:spLocks noGrp="1" noChangeArrowheads="1"/>
          </p:cNvSpPr>
          <p:nvPr>
            <p:ph type="body" idx="1"/>
          </p:nvPr>
        </p:nvSpPr>
        <p:spPr/>
        <p:txBody>
          <a:bodyPr/>
          <a:lstStyle/>
          <a:p>
            <a:pPr>
              <a:lnSpc>
                <a:spcPct val="90000"/>
              </a:lnSpc>
              <a:buNone/>
            </a:pPr>
            <a:endParaRPr lang="en-US" sz="2400" dirty="0" smtClean="0"/>
          </a:p>
          <a:p>
            <a:pPr>
              <a:lnSpc>
                <a:spcPct val="90000"/>
              </a:lnSpc>
            </a:pPr>
            <a:r>
              <a:rPr lang="en-US" sz="2400" dirty="0" smtClean="0"/>
              <a:t>In assessing if bidder or </a:t>
            </a:r>
            <a:r>
              <a:rPr lang="en-US" sz="2400" dirty="0" err="1" smtClean="0"/>
              <a:t>offerer</a:t>
            </a:r>
            <a:r>
              <a:rPr lang="en-US" sz="2400" dirty="0" smtClean="0"/>
              <a:t> is responsible, should consider factors such as a bidder’s or </a:t>
            </a:r>
            <a:r>
              <a:rPr lang="en-US" sz="2400" dirty="0" err="1" smtClean="0"/>
              <a:t>offeror’s</a:t>
            </a:r>
            <a:r>
              <a:rPr lang="en-US" sz="2400" dirty="0" smtClean="0"/>
              <a:t> capacity and financial ability to complete the contract, accountability, past performance, reliability and integrity. </a:t>
            </a:r>
          </a:p>
          <a:p>
            <a:pPr>
              <a:lnSpc>
                <a:spcPct val="90000"/>
              </a:lnSpc>
              <a:buFontTx/>
              <a:buNone/>
            </a:pPr>
            <a:endParaRPr lang="en-US" sz="2400" dirty="0"/>
          </a:p>
          <a:p>
            <a:pPr>
              <a:lnSpc>
                <a:spcPct val="90000"/>
              </a:lnSpc>
            </a:pPr>
            <a:r>
              <a:rPr lang="en-US" sz="2400" dirty="0"/>
              <a:t>May not debar contractors, except as provided by </a:t>
            </a:r>
            <a:r>
              <a:rPr lang="en-US" sz="2400" dirty="0" smtClean="0"/>
              <a:t>statute</a:t>
            </a:r>
          </a:p>
          <a:p>
            <a:pPr>
              <a:lnSpc>
                <a:spcPct val="90000"/>
              </a:lnSpc>
            </a:pPr>
            <a:endParaRPr lang="en-US" sz="2400" dirty="0" smtClean="0"/>
          </a:p>
          <a:p>
            <a:pPr>
              <a:lnSpc>
                <a:spcPct val="90000"/>
              </a:lnSpc>
            </a:pPr>
            <a:r>
              <a:rPr lang="en-US" sz="2400" dirty="0" smtClean="0"/>
              <a:t>Due Process for finding of non-responsibility</a:t>
            </a:r>
          </a:p>
          <a:p>
            <a:pPr>
              <a:lnSpc>
                <a:spcPct val="90000"/>
              </a:lnSpc>
            </a:pPr>
            <a:endParaRPr lang="en-US" sz="2400" dirty="0" smtClean="0"/>
          </a:p>
          <a:p>
            <a:pPr>
              <a:lnSpc>
                <a:spcPct val="90000"/>
              </a:lnSpc>
              <a:buNone/>
            </a:pPr>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1143000"/>
          </a:xfrm>
        </p:spPr>
        <p:txBody>
          <a:bodyPr/>
          <a:lstStyle/>
          <a:p>
            <a:r>
              <a:rPr lang="en-US" b="1" dirty="0">
                <a:solidFill>
                  <a:schemeClr val="hlink"/>
                </a:solidFill>
              </a:rPr>
              <a:t/>
            </a:r>
            <a:br>
              <a:rPr lang="en-US" b="1" dirty="0">
                <a:solidFill>
                  <a:schemeClr val="hlink"/>
                </a:solidFill>
              </a:rPr>
            </a:br>
            <a:r>
              <a:rPr lang="en-US" dirty="0" smtClean="0">
                <a:solidFill>
                  <a:schemeClr val="hlink"/>
                </a:solidFill>
              </a:rPr>
              <a:t> Procurement Policies and Procedures: GML </a:t>
            </a:r>
            <a:r>
              <a:rPr lang="en-US" dirty="0" smtClean="0">
                <a:solidFill>
                  <a:schemeClr val="hlink"/>
                </a:solidFill>
                <a:cs typeface="Times New Roman" pitchFamily="18" charset="0"/>
              </a:rPr>
              <a:t>§104-b</a:t>
            </a:r>
            <a:endParaRPr lang="en-US" b="1" dirty="0">
              <a:solidFill>
                <a:schemeClr val="hlink"/>
              </a:solidFill>
            </a:endParaRPr>
          </a:p>
        </p:txBody>
      </p:sp>
      <p:sp>
        <p:nvSpPr>
          <p:cNvPr id="32771" name="Rectangle 3"/>
          <p:cNvSpPr>
            <a:spLocks noGrp="1" noChangeArrowheads="1"/>
          </p:cNvSpPr>
          <p:nvPr>
            <p:ph type="body" idx="1"/>
          </p:nvPr>
        </p:nvSpPr>
        <p:spPr>
          <a:xfrm>
            <a:off x="685800" y="1905000"/>
            <a:ext cx="7772400" cy="4114800"/>
          </a:xfrm>
        </p:spPr>
        <p:txBody>
          <a:bodyPr/>
          <a:lstStyle/>
          <a:p>
            <a:pPr>
              <a:lnSpc>
                <a:spcPct val="90000"/>
              </a:lnSpc>
              <a:buFontTx/>
              <a:buNone/>
            </a:pPr>
            <a:endParaRPr lang="en-US" dirty="0"/>
          </a:p>
          <a:p>
            <a:pPr>
              <a:lnSpc>
                <a:spcPct val="90000"/>
              </a:lnSpc>
            </a:pPr>
            <a:r>
              <a:rPr lang="en-US" dirty="0"/>
              <a:t>Written internal policies and procedures</a:t>
            </a:r>
          </a:p>
          <a:p>
            <a:pPr>
              <a:lnSpc>
                <a:spcPct val="90000"/>
              </a:lnSpc>
              <a:buFontTx/>
              <a:buNone/>
            </a:pPr>
            <a:endParaRPr lang="en-US" dirty="0"/>
          </a:p>
          <a:p>
            <a:pPr>
              <a:lnSpc>
                <a:spcPct val="90000"/>
              </a:lnSpc>
            </a:pPr>
            <a:r>
              <a:rPr lang="en-US" dirty="0"/>
              <a:t>Applies to all procurements not subject to competitive bidding</a:t>
            </a:r>
          </a:p>
          <a:p>
            <a:pPr>
              <a:lnSpc>
                <a:spcPct val="90000"/>
              </a:lnSpc>
              <a:buFontTx/>
              <a:buNone/>
            </a:pPr>
            <a:endParaRPr lang="en-US" dirty="0"/>
          </a:p>
          <a:p>
            <a:pPr>
              <a:lnSpc>
                <a:spcPct val="90000"/>
              </a:lnSpc>
            </a:pPr>
            <a:r>
              <a:rPr lang="en-US" dirty="0"/>
              <a:t>Effective 1/1/09, identify individual(s) responsible for purchasing and their title(s)</a:t>
            </a:r>
          </a:p>
          <a:p>
            <a:pPr>
              <a:lnSpc>
                <a:spcPct val="90000"/>
              </a:lnSpc>
              <a:buFontTx/>
              <a:buNone/>
            </a:pPr>
            <a:endParaRPr lang="en-US" dirty="0"/>
          </a:p>
          <a:p>
            <a:pPr>
              <a:lnSpc>
                <a:spcPct val="90000"/>
              </a:lnSpc>
            </a:pPr>
            <a:endParaRPr lang="en-US" dirty="0"/>
          </a:p>
          <a:p>
            <a:pPr>
              <a:lnSpc>
                <a:spcPct val="90000"/>
              </a:lnSpc>
            </a:pP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r>
              <a:rPr lang="en-US" sz="3600">
                <a:solidFill>
                  <a:schemeClr val="hlink"/>
                </a:solidFill>
              </a:rPr>
              <a:t>Competitive Bidding Requirements  General Municipal Law </a:t>
            </a:r>
            <a:r>
              <a:rPr lang="en-US" sz="3600">
                <a:solidFill>
                  <a:schemeClr val="hlink"/>
                </a:solidFill>
                <a:latin typeface="Times New Roman" pitchFamily="18" charset="0"/>
                <a:cs typeface="Times New Roman" pitchFamily="18" charset="0"/>
              </a:rPr>
              <a:t>§</a:t>
            </a:r>
            <a:r>
              <a:rPr lang="en-US" sz="3600">
                <a:solidFill>
                  <a:schemeClr val="hlink"/>
                </a:solidFill>
              </a:rPr>
              <a:t>103</a:t>
            </a:r>
          </a:p>
        </p:txBody>
      </p:sp>
      <p:sp>
        <p:nvSpPr>
          <p:cNvPr id="5123" name="Rectangle 3"/>
          <p:cNvSpPr>
            <a:spLocks noGrp="1" noChangeArrowheads="1"/>
          </p:cNvSpPr>
          <p:nvPr>
            <p:ph type="body" idx="1"/>
          </p:nvPr>
        </p:nvSpPr>
        <p:spPr>
          <a:xfrm>
            <a:off x="381000" y="1600200"/>
            <a:ext cx="8305800" cy="4876800"/>
          </a:xfrm>
        </p:spPr>
        <p:txBody>
          <a:bodyPr/>
          <a:lstStyle/>
          <a:p>
            <a:pPr>
              <a:lnSpc>
                <a:spcPct val="90000"/>
              </a:lnSpc>
            </a:pPr>
            <a:r>
              <a:rPr lang="en-US" sz="2800" dirty="0">
                <a:latin typeface="Times New Roman" pitchFamily="18" charset="0"/>
              </a:rPr>
              <a:t>Except as expressly provided by the State Legislature or by pre-September 1953 local laws, applies to:</a:t>
            </a:r>
          </a:p>
          <a:p>
            <a:pPr>
              <a:lnSpc>
                <a:spcPct val="90000"/>
              </a:lnSpc>
              <a:buFont typeface="Wingdings" pitchFamily="2" charset="2"/>
              <a:buNone/>
            </a:pPr>
            <a:endParaRPr lang="en-US" sz="2800" dirty="0">
              <a:latin typeface="Times New Roman" pitchFamily="18" charset="0"/>
            </a:endParaRPr>
          </a:p>
          <a:p>
            <a:pPr lvl="2">
              <a:lnSpc>
                <a:spcPct val="90000"/>
              </a:lnSpc>
            </a:pPr>
            <a:r>
              <a:rPr lang="en-US" sz="2000" dirty="0">
                <a:latin typeface="Times New Roman" pitchFamily="18" charset="0"/>
              </a:rPr>
              <a:t>All political subdivisions </a:t>
            </a:r>
          </a:p>
          <a:p>
            <a:pPr lvl="2">
              <a:lnSpc>
                <a:spcPct val="90000"/>
              </a:lnSpc>
              <a:buFont typeface="Wingdings" pitchFamily="2" charset="2"/>
              <a:buNone/>
            </a:pPr>
            <a:endParaRPr lang="en-US" sz="2000" dirty="0">
              <a:latin typeface="Times New Roman" pitchFamily="18" charset="0"/>
            </a:endParaRPr>
          </a:p>
          <a:p>
            <a:pPr lvl="2">
              <a:lnSpc>
                <a:spcPct val="90000"/>
              </a:lnSpc>
            </a:pPr>
            <a:r>
              <a:rPr lang="en-US" sz="2000" dirty="0">
                <a:latin typeface="Times New Roman" pitchFamily="18" charset="0"/>
              </a:rPr>
              <a:t>Purchase contracts in excess of </a:t>
            </a:r>
            <a:r>
              <a:rPr lang="en-US" sz="2000" dirty="0" smtClean="0">
                <a:latin typeface="Times New Roman" pitchFamily="18" charset="0"/>
              </a:rPr>
              <a:t>$20,000</a:t>
            </a:r>
            <a:endParaRPr lang="en-US" sz="2000" dirty="0">
              <a:latin typeface="Times New Roman" pitchFamily="18" charset="0"/>
            </a:endParaRPr>
          </a:p>
          <a:p>
            <a:pPr lvl="2">
              <a:lnSpc>
                <a:spcPct val="90000"/>
              </a:lnSpc>
              <a:buFont typeface="Wingdings" pitchFamily="2" charset="2"/>
              <a:buNone/>
            </a:pPr>
            <a:endParaRPr lang="en-US" sz="2000" dirty="0">
              <a:latin typeface="Times New Roman" pitchFamily="18" charset="0"/>
            </a:endParaRPr>
          </a:p>
          <a:p>
            <a:pPr lvl="2">
              <a:lnSpc>
                <a:spcPct val="90000"/>
              </a:lnSpc>
            </a:pPr>
            <a:r>
              <a:rPr lang="en-US" sz="2000" dirty="0">
                <a:latin typeface="Times New Roman" pitchFamily="18" charset="0"/>
              </a:rPr>
              <a:t>Contracts for public work in excess of $35,000</a:t>
            </a:r>
          </a:p>
          <a:p>
            <a:pPr lvl="1">
              <a:lnSpc>
                <a:spcPct val="90000"/>
              </a:lnSpc>
              <a:buFont typeface="Wingdings" pitchFamily="2" charset="2"/>
              <a:buNone/>
            </a:pPr>
            <a:endParaRPr lang="en-US" sz="2400" dirty="0">
              <a:latin typeface="Times New Roman" pitchFamily="18" charset="0"/>
            </a:endParaRPr>
          </a:p>
          <a:p>
            <a:pPr>
              <a:lnSpc>
                <a:spcPct val="90000"/>
              </a:lnSpc>
            </a:pPr>
            <a:r>
              <a:rPr lang="en-US" sz="2800" dirty="0">
                <a:latin typeface="Times New Roman" pitchFamily="18" charset="0"/>
              </a:rPr>
              <a:t>Requires awards “… to the lowest responsible bidder after advertisement for sealed bids</a:t>
            </a:r>
            <a:r>
              <a:rPr lang="en-US" sz="2800" dirty="0" smtClean="0">
                <a:latin typeface="Times New Roman" pitchFamily="18" charset="0"/>
              </a:rPr>
              <a:t>…” or in certain cases on the basis of Best Value</a:t>
            </a:r>
            <a:endParaRPr lang="en-US" sz="2800" dirty="0">
              <a:latin typeface="Times New Roman" pitchFamily="18" charset="0"/>
            </a:endParaRPr>
          </a:p>
        </p:txBody>
      </p:sp>
    </p:spTree>
  </p:cSld>
  <p:clrMapOvr>
    <a:masterClrMapping/>
  </p:clrMapOvr>
  <p:transition spd="med">
    <p:pull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b="1">
                <a:solidFill>
                  <a:schemeClr val="hlink"/>
                </a:solidFill>
              </a:rPr>
              <a:t>Procurement Policies and Procedures</a:t>
            </a:r>
          </a:p>
        </p:txBody>
      </p:sp>
      <p:sp>
        <p:nvSpPr>
          <p:cNvPr id="33795" name="Rectangle 3"/>
          <p:cNvSpPr>
            <a:spLocks noGrp="1" noChangeArrowheads="1"/>
          </p:cNvSpPr>
          <p:nvPr>
            <p:ph type="body" idx="1"/>
          </p:nvPr>
        </p:nvSpPr>
        <p:spPr>
          <a:xfrm>
            <a:off x="533400" y="1981200"/>
            <a:ext cx="7924800" cy="4114800"/>
          </a:xfrm>
        </p:spPr>
        <p:txBody>
          <a:bodyPr/>
          <a:lstStyle/>
          <a:p>
            <a:pPr>
              <a:lnSpc>
                <a:spcPct val="80000"/>
              </a:lnSpc>
            </a:pPr>
            <a:r>
              <a:rPr lang="en-US" sz="2800"/>
              <a:t>Procedure for determining if bidding applies and documenting basis for determination that bidding is not required</a:t>
            </a:r>
          </a:p>
          <a:p>
            <a:pPr>
              <a:lnSpc>
                <a:spcPct val="80000"/>
              </a:lnSpc>
              <a:buFontTx/>
              <a:buNone/>
            </a:pPr>
            <a:endParaRPr lang="en-US" sz="2800"/>
          </a:p>
          <a:p>
            <a:pPr>
              <a:lnSpc>
                <a:spcPct val="80000"/>
              </a:lnSpc>
            </a:pPr>
            <a:r>
              <a:rPr lang="en-US" sz="2800"/>
              <a:t>Generally require alternative proposals/quotations – how obtained</a:t>
            </a:r>
          </a:p>
          <a:p>
            <a:pPr>
              <a:lnSpc>
                <a:spcPct val="80000"/>
              </a:lnSpc>
              <a:buFontTx/>
              <a:buNone/>
            </a:pPr>
            <a:endParaRPr lang="en-US" sz="2800"/>
          </a:p>
          <a:p>
            <a:pPr>
              <a:lnSpc>
                <a:spcPct val="80000"/>
              </a:lnSpc>
            </a:pPr>
            <a:r>
              <a:rPr lang="en-US" sz="2800"/>
              <a:t>When to use each method of procurement and documentation of actions taken in connection with each method</a:t>
            </a:r>
          </a:p>
          <a:p>
            <a:pPr>
              <a:lnSpc>
                <a:spcPct val="80000"/>
              </a:lnSpc>
              <a:buFontTx/>
              <a:buNone/>
            </a:pPr>
            <a:endParaRPr lang="en-US" sz="2800"/>
          </a:p>
          <a:p>
            <a:pPr>
              <a:lnSpc>
                <a:spcPct val="80000"/>
              </a:lnSpc>
            </a:pPr>
            <a:endParaRPr lang="en-US" sz="2800"/>
          </a:p>
          <a:p>
            <a:pPr>
              <a:lnSpc>
                <a:spcPct val="80000"/>
              </a:lnSpc>
            </a:pPr>
            <a:endParaRPr lang="en-US" sz="2800"/>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b="1">
                <a:solidFill>
                  <a:schemeClr val="hlink"/>
                </a:solidFill>
              </a:rPr>
              <a:t>Procurement Policies and Procedures</a:t>
            </a:r>
          </a:p>
        </p:txBody>
      </p:sp>
      <p:sp>
        <p:nvSpPr>
          <p:cNvPr id="34819" name="Rectangle 3"/>
          <p:cNvSpPr>
            <a:spLocks noGrp="1" noChangeArrowheads="1"/>
          </p:cNvSpPr>
          <p:nvPr>
            <p:ph type="body" idx="1"/>
          </p:nvPr>
        </p:nvSpPr>
        <p:spPr/>
        <p:txBody>
          <a:bodyPr/>
          <a:lstStyle/>
          <a:p>
            <a:r>
              <a:rPr lang="en-US" dirty="0"/>
              <a:t>If contract awarded to other than low </a:t>
            </a:r>
            <a:r>
              <a:rPr lang="en-US" dirty="0" err="1"/>
              <a:t>offerer</a:t>
            </a:r>
            <a:r>
              <a:rPr lang="en-US" dirty="0"/>
              <a:t>:</a:t>
            </a:r>
          </a:p>
          <a:p>
            <a:pPr lvl="1"/>
            <a:r>
              <a:rPr lang="en-US" dirty="0"/>
              <a:t>Justification</a:t>
            </a:r>
          </a:p>
          <a:p>
            <a:pPr lvl="1"/>
            <a:r>
              <a:rPr lang="en-US" dirty="0"/>
              <a:t>Documentation</a:t>
            </a:r>
          </a:p>
          <a:p>
            <a:pPr lvl="1">
              <a:buFontTx/>
              <a:buNone/>
            </a:pPr>
            <a:endParaRPr lang="en-US" dirty="0"/>
          </a:p>
          <a:p>
            <a:r>
              <a:rPr lang="en-US" dirty="0"/>
              <a:t>When/what types of procurements do not require alternative quotes/proposals</a:t>
            </a:r>
          </a:p>
          <a:p>
            <a:endParaRPr lang="en-US" dirty="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b="1">
                <a:solidFill>
                  <a:schemeClr val="hlink"/>
                </a:solidFill>
              </a:rPr>
              <a:t>Resources</a:t>
            </a:r>
          </a:p>
        </p:txBody>
      </p:sp>
      <p:sp>
        <p:nvSpPr>
          <p:cNvPr id="107523" name="Rectangle 3"/>
          <p:cNvSpPr>
            <a:spLocks noGrp="1" noChangeArrowheads="1"/>
          </p:cNvSpPr>
          <p:nvPr>
            <p:ph type="body" idx="1"/>
          </p:nvPr>
        </p:nvSpPr>
        <p:spPr/>
        <p:txBody>
          <a:bodyPr/>
          <a:lstStyle/>
          <a:p>
            <a:pPr algn="ctr">
              <a:buFontTx/>
              <a:buNone/>
            </a:pPr>
            <a:r>
              <a:rPr lang="en-US" dirty="0"/>
              <a:t>Telephone:  </a:t>
            </a:r>
          </a:p>
          <a:p>
            <a:pPr algn="ctr">
              <a:buFontTx/>
              <a:buNone/>
            </a:pPr>
            <a:r>
              <a:rPr lang="en-US" dirty="0"/>
              <a:t>(518) 402-4437 </a:t>
            </a:r>
            <a:endParaRPr lang="en-US" dirty="0" smtClean="0"/>
          </a:p>
          <a:p>
            <a:pPr algn="ctr">
              <a:buFontTx/>
              <a:buNone/>
            </a:pPr>
            <a:r>
              <a:rPr lang="en-US" dirty="0" smtClean="0"/>
              <a:t>or </a:t>
            </a:r>
            <a:endParaRPr lang="en-US" dirty="0"/>
          </a:p>
          <a:p>
            <a:pPr algn="ctr">
              <a:buFontTx/>
              <a:buNone/>
            </a:pPr>
            <a:r>
              <a:rPr lang="en-US" dirty="0"/>
              <a:t>(518) 474-5586</a:t>
            </a:r>
            <a:br>
              <a:rPr lang="en-US" dirty="0"/>
            </a:br>
            <a:endParaRPr lang="en-US" dirty="0"/>
          </a:p>
          <a:p>
            <a:r>
              <a:rPr lang="en-US" dirty="0"/>
              <a:t>OSC Advisory Legal Opinions from 1988-present are available on the OSC website:  www.osc.state.ny.us</a:t>
            </a:r>
          </a:p>
          <a:p>
            <a:pPr>
              <a:buNone/>
            </a:pPr>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fontScale="90000"/>
          </a:bodyPr>
          <a:lstStyle/>
          <a:p>
            <a:r>
              <a:rPr lang="en-US" sz="2800" dirty="0" smtClean="0">
                <a:solidFill>
                  <a:srgbClr val="FFC000"/>
                </a:solidFill>
              </a:rPr>
              <a:t>Competitive Bidding Requirements </a:t>
            </a:r>
            <a:br>
              <a:rPr lang="en-US" sz="2800" dirty="0" smtClean="0">
                <a:solidFill>
                  <a:srgbClr val="FFC000"/>
                </a:solidFill>
              </a:rPr>
            </a:br>
            <a:r>
              <a:rPr lang="en-US" sz="2800" dirty="0" smtClean="0">
                <a:solidFill>
                  <a:srgbClr val="FFC000"/>
                </a:solidFill>
              </a:rPr>
              <a:t> General Municipal Law </a:t>
            </a:r>
            <a:r>
              <a:rPr lang="en-US" sz="2800" dirty="0" smtClean="0">
                <a:solidFill>
                  <a:srgbClr val="FFC000"/>
                </a:solidFill>
                <a:latin typeface="Times New Roman" pitchFamily="18" charset="0"/>
                <a:cs typeface="Times New Roman" pitchFamily="18" charset="0"/>
              </a:rPr>
              <a:t>§ </a:t>
            </a:r>
            <a:r>
              <a:rPr lang="en-US" sz="2800" dirty="0" smtClean="0">
                <a:solidFill>
                  <a:srgbClr val="FFC000"/>
                </a:solidFill>
              </a:rPr>
              <a:t>103 (cont’d)</a:t>
            </a:r>
            <a:endParaRPr lang="en-US" sz="2800" dirty="0">
              <a:solidFill>
                <a:srgbClr val="FFC000"/>
              </a:solidFill>
            </a:endParaRPr>
          </a:p>
        </p:txBody>
      </p:sp>
      <p:sp>
        <p:nvSpPr>
          <p:cNvPr id="3" name="Content Placeholder 2"/>
          <p:cNvSpPr>
            <a:spLocks noGrp="1"/>
          </p:cNvSpPr>
          <p:nvPr>
            <p:ph idx="1"/>
          </p:nvPr>
        </p:nvSpPr>
        <p:spPr>
          <a:xfrm>
            <a:off x="152400" y="1600200"/>
            <a:ext cx="8839200" cy="5257800"/>
          </a:xfrm>
        </p:spPr>
        <p:txBody>
          <a:bodyPr>
            <a:normAutofit/>
          </a:bodyPr>
          <a:lstStyle/>
          <a:p>
            <a:pPr>
              <a:buNone/>
            </a:pPr>
            <a:endParaRPr lang="en-US" sz="2800" dirty="0" smtClean="0"/>
          </a:p>
          <a:p>
            <a:r>
              <a:rPr lang="en-US" sz="2800" dirty="0" smtClean="0"/>
              <a:t>Statutory amendments to the GML (</a:t>
            </a:r>
            <a:r>
              <a:rPr lang="en-US" sz="2800" dirty="0" err="1" smtClean="0"/>
              <a:t>ch</a:t>
            </a:r>
            <a:r>
              <a:rPr lang="en-US" sz="2800" dirty="0" smtClean="0"/>
              <a:t>. 608, L. 2011, and </a:t>
            </a:r>
            <a:r>
              <a:rPr lang="en-US" sz="2800" dirty="0" err="1" smtClean="0"/>
              <a:t>ch</a:t>
            </a:r>
            <a:r>
              <a:rPr lang="en-US" sz="2800" dirty="0" smtClean="0"/>
              <a:t>. 2, L. 2012)</a:t>
            </a:r>
          </a:p>
          <a:p>
            <a:pPr>
              <a:buNone/>
            </a:pPr>
            <a:endParaRPr lang="en-US" sz="2400" dirty="0" smtClean="0"/>
          </a:p>
          <a:p>
            <a:r>
              <a:rPr lang="en-US" sz="2800" dirty="0" smtClean="0"/>
              <a:t>GML </a:t>
            </a:r>
            <a:r>
              <a:rPr lang="en-US" sz="2800" dirty="0" smtClean="0">
                <a:latin typeface="Times New Roman"/>
                <a:cs typeface="Times New Roman"/>
              </a:rPr>
              <a:t>§ 103 now provides that “purchase contracts (including contracts for service work, but excluding any purchase contracts necessary for the completion of a public works contract pursuant to article eight of the labor law) may be awarded on the basis of best value,” defined in State Finance Law § 163, “to a responsive and responsible …. </a:t>
            </a:r>
            <a:r>
              <a:rPr lang="en-US" sz="2800" dirty="0" err="1" smtClean="0">
                <a:latin typeface="Times New Roman"/>
                <a:cs typeface="Times New Roman"/>
              </a:rPr>
              <a:t>offeror</a:t>
            </a:r>
            <a:r>
              <a:rPr lang="en-US" sz="2800" dirty="0" smtClean="0">
                <a:latin typeface="Times New Roman"/>
                <a:cs typeface="Times New Roman"/>
              </a:rPr>
              <a:t>”.</a:t>
            </a:r>
          </a:p>
          <a:p>
            <a:pPr>
              <a:buNone/>
            </a:pPr>
            <a:endParaRPr lang="en-US" sz="2000" dirty="0" smtClean="0">
              <a:latin typeface="Times New Roman"/>
              <a:cs typeface="Times New Roman"/>
            </a:endParaRPr>
          </a:p>
          <a:p>
            <a:endParaRPr lang="en-US" sz="2000" dirty="0" smtClean="0"/>
          </a:p>
          <a:p>
            <a:endParaRPr lang="en-US" sz="2000" dirty="0" smtClean="0"/>
          </a:p>
          <a:p>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FFC000"/>
                </a:solidFill>
              </a:rPr>
              <a:t>Competitive Bidding Requirements  </a:t>
            </a:r>
            <a:br>
              <a:rPr lang="en-US" sz="2800" dirty="0" smtClean="0">
                <a:solidFill>
                  <a:srgbClr val="FFC000"/>
                </a:solidFill>
              </a:rPr>
            </a:br>
            <a:r>
              <a:rPr lang="en-US" sz="2800" dirty="0" smtClean="0">
                <a:solidFill>
                  <a:srgbClr val="FFC000"/>
                </a:solidFill>
              </a:rPr>
              <a:t>General Municipal Law </a:t>
            </a:r>
            <a:r>
              <a:rPr lang="en-US" sz="2800" dirty="0" smtClean="0">
                <a:solidFill>
                  <a:srgbClr val="FFC000"/>
                </a:solidFill>
                <a:latin typeface="Times New Roman" pitchFamily="18" charset="0"/>
                <a:cs typeface="Times New Roman" pitchFamily="18" charset="0"/>
              </a:rPr>
              <a:t>§ </a:t>
            </a:r>
            <a:r>
              <a:rPr lang="en-US" sz="2800" dirty="0" smtClean="0">
                <a:solidFill>
                  <a:srgbClr val="FFC000"/>
                </a:solidFill>
              </a:rPr>
              <a:t>103 (cont’d)</a:t>
            </a:r>
            <a:endParaRPr lang="en-US" sz="2800" dirty="0">
              <a:solidFill>
                <a:srgbClr val="FFC000"/>
              </a:solidFill>
            </a:endParaRPr>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sz="2400" dirty="0" smtClean="0"/>
              <a:t>“Best Value” is defined as </a:t>
            </a:r>
          </a:p>
          <a:p>
            <a:pPr>
              <a:buNone/>
            </a:pPr>
            <a:endParaRPr lang="en-US" sz="2400" dirty="0" smtClean="0"/>
          </a:p>
          <a:p>
            <a:pPr lvl="1"/>
            <a:r>
              <a:rPr lang="en-US" sz="2400" dirty="0" smtClean="0"/>
              <a:t>“[T]he basis for awarding contracts for services to the </a:t>
            </a:r>
            <a:r>
              <a:rPr lang="en-US" sz="2400" dirty="0" err="1" smtClean="0"/>
              <a:t>offerer</a:t>
            </a:r>
            <a:r>
              <a:rPr lang="en-US" sz="2400" dirty="0" smtClean="0"/>
              <a:t> which optimizes quality, cost and efficiency, among responsive and responsible </a:t>
            </a:r>
            <a:r>
              <a:rPr lang="en-US" sz="2400" dirty="0" err="1" smtClean="0"/>
              <a:t>offerers</a:t>
            </a:r>
            <a:r>
              <a:rPr lang="en-US" sz="2400" dirty="0" smtClean="0"/>
              <a:t>.  Such basis shall reflect, wherever possible, objective and quantifiable analysis” (see, State Finance Law </a:t>
            </a:r>
            <a:r>
              <a:rPr lang="en-US" sz="2400" dirty="0" smtClean="0">
                <a:latin typeface="Times New Roman"/>
                <a:cs typeface="Times New Roman"/>
              </a:rPr>
              <a:t>§ 163[1][j]).</a:t>
            </a:r>
          </a:p>
          <a:p>
            <a:pPr marL="365760" lvl="1">
              <a:buNone/>
            </a:pPr>
            <a:endParaRPr lang="en-US" sz="1000" dirty="0" smtClean="0">
              <a:latin typeface="Times New Roman"/>
              <a:cs typeface="Times New Roman"/>
            </a:endParaRPr>
          </a:p>
          <a:p>
            <a:pPr lvl="1"/>
            <a:r>
              <a:rPr lang="en-US" sz="2400" dirty="0" smtClean="0"/>
              <a:t>“Such basis may also identify a quantitative factor for </a:t>
            </a:r>
            <a:r>
              <a:rPr lang="en-US" sz="2400" dirty="0" err="1" smtClean="0"/>
              <a:t>offerers</a:t>
            </a:r>
            <a:r>
              <a:rPr lang="en-US" sz="2400" dirty="0" smtClean="0"/>
              <a:t> that are small businesses or certified minority- or women-owned business enterprises as defined in subdivision one, seven, fifteen and twenty of section three hundred ten of the executive law to be used in evaluation of offers for awarding of contracts for services” (see, State Finance Law </a:t>
            </a:r>
            <a:r>
              <a:rPr lang="en-US" sz="2400" dirty="0" smtClean="0">
                <a:latin typeface="Times New Roman"/>
                <a:cs typeface="Times New Roman"/>
              </a:rPr>
              <a:t>§ 163[1][j]).</a:t>
            </a:r>
            <a:endParaRPr lang="en-US" sz="2400" dirty="0" smtClean="0"/>
          </a:p>
          <a:p>
            <a:pPr lvl="1"/>
            <a:endParaRPr lang="en-US" dirty="0" smtClean="0">
              <a:latin typeface="Times New Roman"/>
              <a:cs typeface="Times New Roman"/>
            </a:endParaRPr>
          </a:p>
          <a:p>
            <a:pPr lvl="1"/>
            <a:endParaRPr lang="en-US" dirty="0" smtClean="0">
              <a:latin typeface="Times New Roman"/>
              <a:cs typeface="Times New Roman"/>
            </a:endParaRPr>
          </a:p>
          <a:p>
            <a:pPr lvl="1"/>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FFC000"/>
                </a:solidFill>
              </a:rPr>
              <a:t>Competitive Bidding Requirements  </a:t>
            </a:r>
            <a:br>
              <a:rPr lang="en-US" sz="2800" dirty="0" smtClean="0">
                <a:solidFill>
                  <a:srgbClr val="FFC000"/>
                </a:solidFill>
              </a:rPr>
            </a:br>
            <a:r>
              <a:rPr lang="en-US" sz="2800" dirty="0" smtClean="0">
                <a:solidFill>
                  <a:srgbClr val="FFC000"/>
                </a:solidFill>
              </a:rPr>
              <a:t>General Municipal Law </a:t>
            </a:r>
            <a:r>
              <a:rPr lang="en-US" sz="2800" dirty="0" smtClean="0">
                <a:solidFill>
                  <a:srgbClr val="FFC000"/>
                </a:solidFill>
                <a:latin typeface="Times New Roman" pitchFamily="18" charset="0"/>
                <a:cs typeface="Times New Roman" pitchFamily="18" charset="0"/>
              </a:rPr>
              <a:t>§ </a:t>
            </a:r>
            <a:r>
              <a:rPr lang="en-US" sz="2800" dirty="0" smtClean="0">
                <a:solidFill>
                  <a:srgbClr val="FFC000"/>
                </a:solidFill>
              </a:rPr>
              <a:t>103</a:t>
            </a:r>
            <a:endParaRPr lang="en-US" sz="2800" dirty="0">
              <a:solidFill>
                <a:srgbClr val="FFC000"/>
              </a:solidFill>
            </a:endParaRPr>
          </a:p>
        </p:txBody>
      </p:sp>
      <p:sp>
        <p:nvSpPr>
          <p:cNvPr id="3" name="Content Placeholder 2"/>
          <p:cNvSpPr>
            <a:spLocks noGrp="1"/>
          </p:cNvSpPr>
          <p:nvPr>
            <p:ph idx="1"/>
          </p:nvPr>
        </p:nvSpPr>
        <p:spPr/>
        <p:txBody>
          <a:bodyPr/>
          <a:lstStyle/>
          <a:p>
            <a:r>
              <a:rPr lang="en-US" sz="2400" b="1" dirty="0" smtClean="0">
                <a:latin typeface="Times New Roman"/>
                <a:cs typeface="Times New Roman"/>
              </a:rPr>
              <a:t>Towns</a:t>
            </a:r>
            <a:r>
              <a:rPr lang="en-US" sz="2400" dirty="0" smtClean="0">
                <a:latin typeface="Times New Roman"/>
                <a:cs typeface="Times New Roman"/>
              </a:rPr>
              <a:t>, Villages, Cities (except NYC) and Counties who wish to award a purchase contract or purchase contracts based on “best value” must first be authorized by local law.  </a:t>
            </a:r>
          </a:p>
          <a:p>
            <a:pPr>
              <a:buNone/>
            </a:pPr>
            <a:endParaRPr lang="en-US" sz="2400" dirty="0" smtClean="0">
              <a:latin typeface="Times New Roman"/>
              <a:cs typeface="Times New Roman"/>
            </a:endParaRPr>
          </a:p>
          <a:p>
            <a:r>
              <a:rPr lang="en-US" sz="2400" dirty="0" smtClean="0">
                <a:latin typeface="Times New Roman"/>
                <a:cs typeface="Times New Roman"/>
              </a:rPr>
              <a:t>District corporations (e.g. fire districts), school districts or BOCES, who wish to award purchase contract or purchase contracts based on “best value” must first be authorized “by rule, regulation or resolution adopted at a public meeting.”</a:t>
            </a:r>
          </a:p>
          <a:p>
            <a:endParaRPr lang="en-US" sz="2400" dirty="0" smtClean="0">
              <a:latin typeface="Times New Roman"/>
              <a:cs typeface="Times New Roman"/>
            </a:endParaRPr>
          </a:p>
          <a:p>
            <a:r>
              <a:rPr lang="en-US" sz="2400" dirty="0" smtClean="0">
                <a:latin typeface="Times New Roman"/>
                <a:cs typeface="Times New Roman"/>
              </a:rPr>
              <a:t>Effective for contracts “let or awarded” on or after January 27, 2012</a:t>
            </a:r>
            <a:endParaRPr lang="en-US" sz="2400" dirty="0" smtClean="0"/>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US" dirty="0" smtClean="0">
                <a:solidFill>
                  <a:schemeClr val="hlink"/>
                </a:solidFill>
              </a:rPr>
              <a:t>Goals of Seeking Competition</a:t>
            </a:r>
            <a:endParaRPr lang="en-US" dirty="0">
              <a:solidFill>
                <a:schemeClr val="hlink"/>
              </a:solidFill>
            </a:endParaRPr>
          </a:p>
        </p:txBody>
      </p:sp>
      <p:sp>
        <p:nvSpPr>
          <p:cNvPr id="6147" name="Rectangle 3"/>
          <p:cNvSpPr>
            <a:spLocks noGrp="1" noChangeArrowheads="1"/>
          </p:cNvSpPr>
          <p:nvPr>
            <p:ph type="body" idx="1"/>
          </p:nvPr>
        </p:nvSpPr>
        <p:spPr/>
        <p:txBody>
          <a:bodyPr/>
          <a:lstStyle/>
          <a:p>
            <a:pPr>
              <a:lnSpc>
                <a:spcPct val="90000"/>
              </a:lnSpc>
            </a:pPr>
            <a:r>
              <a:rPr lang="en-US" sz="2800"/>
              <a:t>Guard against favoritism, improvidence, fraud and corruption</a:t>
            </a:r>
          </a:p>
          <a:p>
            <a:pPr>
              <a:lnSpc>
                <a:spcPct val="90000"/>
              </a:lnSpc>
              <a:buFont typeface="Wingdings" pitchFamily="2" charset="2"/>
              <a:buNone/>
            </a:pPr>
            <a:endParaRPr lang="en-US" sz="2800"/>
          </a:p>
          <a:p>
            <a:pPr>
              <a:lnSpc>
                <a:spcPct val="90000"/>
              </a:lnSpc>
            </a:pPr>
            <a:r>
              <a:rPr lang="en-US" sz="2800"/>
              <a:t>Foster honest competition in order to obtain the best goods and services at the lowest possible price</a:t>
            </a:r>
          </a:p>
          <a:p>
            <a:pPr>
              <a:lnSpc>
                <a:spcPct val="90000"/>
              </a:lnSpc>
              <a:buFont typeface="Wingdings" pitchFamily="2" charset="2"/>
              <a:buNone/>
            </a:pPr>
            <a:endParaRPr lang="en-US" sz="2800"/>
          </a:p>
          <a:p>
            <a:pPr>
              <a:lnSpc>
                <a:spcPct val="90000"/>
              </a:lnSpc>
            </a:pPr>
            <a:r>
              <a:rPr lang="en-US" sz="2800"/>
              <a:t>Ensure the prudent and economical use of public monies for the benefit of the taxpayers and facilitate the acquisition of goods and services of maximum quality at the lowest possible cost</a:t>
            </a:r>
          </a:p>
        </p:txBody>
      </p:sp>
    </p:spTree>
  </p:cSld>
  <p:clrMapOvr>
    <a:masterClrMapping/>
  </p:clrMapOvr>
  <p:transition spd="med">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r>
              <a:rPr lang="en-US">
                <a:solidFill>
                  <a:schemeClr val="hlink"/>
                </a:solidFill>
              </a:rPr>
              <a:t>Is Bidding Required?</a:t>
            </a:r>
          </a:p>
        </p:txBody>
      </p:sp>
      <p:sp>
        <p:nvSpPr>
          <p:cNvPr id="7171" name="Rectangle 3"/>
          <p:cNvSpPr>
            <a:spLocks noGrp="1" noChangeArrowheads="1"/>
          </p:cNvSpPr>
          <p:nvPr>
            <p:ph type="body" idx="1"/>
          </p:nvPr>
        </p:nvSpPr>
        <p:spPr>
          <a:xfrm>
            <a:off x="460375" y="1984375"/>
            <a:ext cx="8074025" cy="3883025"/>
          </a:xfrm>
        </p:spPr>
        <p:txBody>
          <a:bodyPr/>
          <a:lstStyle/>
          <a:p>
            <a:pPr>
              <a:lnSpc>
                <a:spcPct val="90000"/>
              </a:lnSpc>
            </a:pPr>
            <a:r>
              <a:rPr lang="en-US" dirty="0"/>
              <a:t>Purchase contracts in excess of </a:t>
            </a:r>
            <a:r>
              <a:rPr lang="en-US" dirty="0" smtClean="0"/>
              <a:t>$20,000</a:t>
            </a:r>
            <a:endParaRPr lang="en-US" dirty="0"/>
          </a:p>
          <a:p>
            <a:pPr>
              <a:lnSpc>
                <a:spcPct val="90000"/>
              </a:lnSpc>
              <a:buFont typeface="Wingdings" pitchFamily="2" charset="2"/>
              <a:buNone/>
            </a:pPr>
            <a:endParaRPr lang="en-US" dirty="0"/>
          </a:p>
          <a:p>
            <a:pPr>
              <a:lnSpc>
                <a:spcPct val="90000"/>
              </a:lnSpc>
            </a:pPr>
            <a:r>
              <a:rPr lang="en-US" dirty="0"/>
              <a:t>Contracts for public work in excess of $</a:t>
            </a:r>
            <a:r>
              <a:rPr lang="en-US" dirty="0" smtClean="0"/>
              <a:t>35,000</a:t>
            </a:r>
          </a:p>
          <a:p>
            <a:pPr>
              <a:lnSpc>
                <a:spcPct val="90000"/>
              </a:lnSpc>
            </a:pPr>
            <a:endParaRPr lang="en-US" dirty="0" smtClean="0"/>
          </a:p>
          <a:p>
            <a:pPr>
              <a:lnSpc>
                <a:spcPct val="90000"/>
              </a:lnSpc>
            </a:pPr>
            <a:r>
              <a:rPr lang="en-US" dirty="0" smtClean="0"/>
              <a:t>Best Value Awards for “purchase contracts” (competitive offerings) over threshold</a:t>
            </a:r>
          </a:p>
          <a:p>
            <a:pPr>
              <a:lnSpc>
                <a:spcPct val="90000"/>
              </a:lnSpc>
            </a:pPr>
            <a:endParaRPr lang="en-US" dirty="0"/>
          </a:p>
          <a:p>
            <a:pPr>
              <a:lnSpc>
                <a:spcPct val="90000"/>
              </a:lnSpc>
              <a:buFont typeface="Wingdings" pitchFamily="2" charset="2"/>
              <a:buNone/>
            </a:pPr>
            <a:endParaRPr lang="en-US" dirty="0"/>
          </a:p>
        </p:txBody>
      </p:sp>
    </p:spTree>
  </p:cSld>
  <p:clrMapOvr>
    <a:masterClrMapping/>
  </p:clrMapOvr>
  <p:transition spd="med">
    <p:pull dir="d"/>
  </p:transition>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n"/>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Garamond"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Pct val="70000"/>
          <a:buFont typeface="Wingdings" pitchFamily="2" charset="2"/>
          <a:buChar char="n"/>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2793</TotalTime>
  <Words>2644</Words>
  <Application>Microsoft Office PowerPoint</Application>
  <PresentationFormat>On-screen Show (4:3)</PresentationFormat>
  <Paragraphs>304</Paragraphs>
  <Slides>42</Slides>
  <Notes>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Stream</vt:lpstr>
      <vt:lpstr> The Legalities of Purchasing and Competitive Bidding</vt:lpstr>
      <vt:lpstr>Who can make purchases?</vt:lpstr>
      <vt:lpstr>Available Funds</vt:lpstr>
      <vt:lpstr>Competitive Bidding Requirements  General Municipal Law §103</vt:lpstr>
      <vt:lpstr>Competitive Bidding Requirements   General Municipal Law § 103 (cont’d)</vt:lpstr>
      <vt:lpstr>Competitive Bidding Requirements   General Municipal Law § 103 (cont’d)</vt:lpstr>
      <vt:lpstr>Competitive Bidding Requirements   General Municipal Law § 103</vt:lpstr>
      <vt:lpstr>Goals of Seeking Competition</vt:lpstr>
      <vt:lpstr>Is Bidding Required?</vt:lpstr>
      <vt:lpstr>General Rules on Thresholds</vt:lpstr>
      <vt:lpstr>General Rules on Thresholds</vt:lpstr>
      <vt:lpstr>General Rules on Thresholds (cont’d)</vt:lpstr>
      <vt:lpstr>Slide 13</vt:lpstr>
      <vt:lpstr>Emergency   </vt:lpstr>
      <vt:lpstr>Surplus/Second-Hand Equipment  </vt:lpstr>
      <vt:lpstr>Professional Services  </vt:lpstr>
      <vt:lpstr>True Leases and Licenses </vt:lpstr>
      <vt:lpstr>Sole Source Procurement </vt:lpstr>
      <vt:lpstr>Preferred Sources State Finance Law  §162</vt:lpstr>
      <vt:lpstr>Certain State Contracts  </vt:lpstr>
      <vt:lpstr>Certain County Contracts </vt:lpstr>
      <vt:lpstr>Certain Federal contracts</vt:lpstr>
      <vt:lpstr>Certain Federal Contracts (Cont’d)</vt:lpstr>
      <vt:lpstr>Certain Other Government Contracts</vt:lpstr>
      <vt:lpstr>Certain Other Government Contracts (cont’d)</vt:lpstr>
      <vt:lpstr>Certain Other Government Contracts (cont’d)</vt:lpstr>
      <vt:lpstr>Certain Other Government Contracts (cont’d)</vt:lpstr>
      <vt:lpstr>Certain Other Government Contracts (cont’d)</vt:lpstr>
      <vt:lpstr>Certain Other Government Contracts (cont’d)</vt:lpstr>
      <vt:lpstr>Certain Other Government Contracts (cont’d)</vt:lpstr>
      <vt:lpstr>Certain Other Government Contracts (cont’d)</vt:lpstr>
      <vt:lpstr>Specifications</vt:lpstr>
      <vt:lpstr>Certain Required Specifications</vt:lpstr>
      <vt:lpstr>Best Value Specifications</vt:lpstr>
      <vt:lpstr>Advertising for Bids or Offers</vt:lpstr>
      <vt:lpstr>Awarding Contracts</vt:lpstr>
      <vt:lpstr>Non-compliance of bid specifications</vt:lpstr>
      <vt:lpstr>Responsibility</vt:lpstr>
      <vt:lpstr>  Procurement Policies and Procedures: GML §104-b</vt:lpstr>
      <vt:lpstr>Procurement Policies and Procedures</vt:lpstr>
      <vt:lpstr>Procurement Policies and Procedures</vt:lpstr>
      <vt:lpstr>Resources</vt:lpstr>
    </vt:vector>
  </TitlesOfParts>
  <Company>NYSOSC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Purchasing and Competitive Bidding Procedures</dc:title>
  <dc:creator>mmorris</dc:creator>
  <cp:lastModifiedBy>Lori Ann Mithen-DeMasi </cp:lastModifiedBy>
  <cp:revision>81</cp:revision>
  <dcterms:created xsi:type="dcterms:W3CDTF">2006-09-15T13:19:47Z</dcterms:created>
  <dcterms:modified xsi:type="dcterms:W3CDTF">2014-05-14T16:27:34Z</dcterms:modified>
</cp:coreProperties>
</file>