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handoutMasterIdLst>
    <p:handoutMasterId r:id="rId32"/>
  </p:handoutMasterIdLst>
  <p:sldIdLst>
    <p:sldId id="258" r:id="rId2"/>
    <p:sldId id="260" r:id="rId3"/>
    <p:sldId id="262" r:id="rId4"/>
    <p:sldId id="261" r:id="rId5"/>
    <p:sldId id="286" r:id="rId6"/>
    <p:sldId id="287" r:id="rId7"/>
    <p:sldId id="285" r:id="rId8"/>
    <p:sldId id="293" r:id="rId9"/>
    <p:sldId id="294" r:id="rId10"/>
    <p:sldId id="284" r:id="rId11"/>
    <p:sldId id="264" r:id="rId12"/>
    <p:sldId id="273" r:id="rId13"/>
    <p:sldId id="276" r:id="rId14"/>
    <p:sldId id="263" r:id="rId15"/>
    <p:sldId id="265" r:id="rId16"/>
    <p:sldId id="290" r:id="rId17"/>
    <p:sldId id="278" r:id="rId18"/>
    <p:sldId id="277" r:id="rId19"/>
    <p:sldId id="295" r:id="rId20"/>
    <p:sldId id="296" r:id="rId21"/>
    <p:sldId id="297" r:id="rId22"/>
    <p:sldId id="298" r:id="rId23"/>
    <p:sldId id="291" r:id="rId24"/>
    <p:sldId id="299" r:id="rId25"/>
    <p:sldId id="300" r:id="rId26"/>
    <p:sldId id="301" r:id="rId27"/>
    <p:sldId id="302" r:id="rId28"/>
    <p:sldId id="303" r:id="rId29"/>
    <p:sldId id="270" r:id="rId3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4" autoAdjust="0"/>
    <p:restoredTop sz="86451" autoAdjust="0"/>
  </p:normalViewPr>
  <p:slideViewPr>
    <p:cSldViewPr>
      <p:cViewPr>
        <p:scale>
          <a:sx n="100" d="100"/>
          <a:sy n="100"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BE4161-7BEF-4D0D-8F7A-7390C2169D11}"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115E894A-BE31-4FBF-A654-B6CF5B66267D}">
      <dgm:prSet phldrT="[Text]" custT="1"/>
      <dgm:spPr/>
      <dgm:t>
        <a:bodyPr/>
        <a:lstStyle/>
        <a:p>
          <a:r>
            <a:rPr lang="en-US" sz="2400" dirty="0" smtClean="0"/>
            <a:t>Town Board</a:t>
          </a:r>
        </a:p>
      </dgm:t>
    </dgm:pt>
    <dgm:pt modelId="{F60B4AC7-87D9-4EEC-A74C-23EE0DA2ED42}" type="parTrans" cxnId="{B0B8A250-C9A7-47EC-9124-D46BEB3D8E68}">
      <dgm:prSet/>
      <dgm:spPr/>
      <dgm:t>
        <a:bodyPr/>
        <a:lstStyle/>
        <a:p>
          <a:endParaRPr lang="en-US"/>
        </a:p>
      </dgm:t>
    </dgm:pt>
    <dgm:pt modelId="{BDFFD1B2-C5AD-4067-914D-8DC5266F36C0}" type="sibTrans" cxnId="{B0B8A250-C9A7-47EC-9124-D46BEB3D8E68}">
      <dgm:prSet/>
      <dgm:spPr/>
      <dgm:t>
        <a:bodyPr/>
        <a:lstStyle/>
        <a:p>
          <a:endParaRPr lang="en-US"/>
        </a:p>
      </dgm:t>
    </dgm:pt>
    <dgm:pt modelId="{901A5C62-8E29-402A-98B5-D330E0B9656D}">
      <dgm:prSet phldrT="[Text]"/>
      <dgm:spPr/>
      <dgm:t>
        <a:bodyPr/>
        <a:lstStyle/>
        <a:p>
          <a:r>
            <a:rPr lang="en-US" dirty="0" smtClean="0"/>
            <a:t>Fiscal Affairs</a:t>
          </a:r>
          <a:endParaRPr lang="en-US" dirty="0"/>
        </a:p>
      </dgm:t>
    </dgm:pt>
    <dgm:pt modelId="{94576473-FB65-4130-9A53-27DB3C665295}" type="parTrans" cxnId="{75C63C7B-34CA-45FF-90A7-22070B0FB9F6}">
      <dgm:prSet/>
      <dgm:spPr/>
      <dgm:t>
        <a:bodyPr/>
        <a:lstStyle/>
        <a:p>
          <a:endParaRPr lang="en-US"/>
        </a:p>
      </dgm:t>
    </dgm:pt>
    <dgm:pt modelId="{57623CFE-0F4D-4F8B-884F-A60BDC99AB58}" type="sibTrans" cxnId="{75C63C7B-34CA-45FF-90A7-22070B0FB9F6}">
      <dgm:prSet/>
      <dgm:spPr/>
      <dgm:t>
        <a:bodyPr/>
        <a:lstStyle/>
        <a:p>
          <a:endParaRPr lang="en-US"/>
        </a:p>
      </dgm:t>
    </dgm:pt>
    <dgm:pt modelId="{F2ACFF1E-2F04-4DB0-9E8B-C288312AAC78}">
      <dgm:prSet phldrT="[Text]"/>
      <dgm:spPr/>
      <dgm:t>
        <a:bodyPr/>
        <a:lstStyle/>
        <a:p>
          <a:r>
            <a:rPr lang="en-US" dirty="0" smtClean="0"/>
            <a:t>Permits and Records </a:t>
          </a:r>
          <a:endParaRPr lang="en-US" dirty="0"/>
        </a:p>
      </dgm:t>
    </dgm:pt>
    <dgm:pt modelId="{045C578F-DF2F-4BB7-B188-9A0CBBB508B0}" type="parTrans" cxnId="{44D6CDB0-4D27-45CD-9902-CA6E23A64E2D}">
      <dgm:prSet/>
      <dgm:spPr/>
      <dgm:t>
        <a:bodyPr/>
        <a:lstStyle/>
        <a:p>
          <a:endParaRPr lang="en-US"/>
        </a:p>
      </dgm:t>
    </dgm:pt>
    <dgm:pt modelId="{88E0BAA8-9D00-4ABE-AFFB-65AA3D34B5EC}" type="sibTrans" cxnId="{44D6CDB0-4D27-45CD-9902-CA6E23A64E2D}">
      <dgm:prSet/>
      <dgm:spPr/>
      <dgm:t>
        <a:bodyPr/>
        <a:lstStyle/>
        <a:p>
          <a:endParaRPr lang="en-US"/>
        </a:p>
      </dgm:t>
    </dgm:pt>
    <dgm:pt modelId="{6AF0BDD3-4C8D-4FA7-8055-5CEB63392B98}">
      <dgm:prSet phldrT="[Text]"/>
      <dgm:spPr/>
      <dgm:t>
        <a:bodyPr/>
        <a:lstStyle/>
        <a:p>
          <a:r>
            <a:rPr lang="en-US" dirty="0" smtClean="0"/>
            <a:t>Highway Administration</a:t>
          </a:r>
          <a:endParaRPr lang="en-US" dirty="0"/>
        </a:p>
      </dgm:t>
    </dgm:pt>
    <dgm:pt modelId="{B9ABA453-B521-4783-88CA-A7B92F068DCB}" type="parTrans" cxnId="{EC7BFACB-BAF9-44E1-B8AC-48F6551D2336}">
      <dgm:prSet/>
      <dgm:spPr/>
      <dgm:t>
        <a:bodyPr/>
        <a:lstStyle/>
        <a:p>
          <a:endParaRPr lang="en-US"/>
        </a:p>
      </dgm:t>
    </dgm:pt>
    <dgm:pt modelId="{6B74114D-4F2C-4A96-B900-9A89F6C2B28F}" type="sibTrans" cxnId="{EC7BFACB-BAF9-44E1-B8AC-48F6551D2336}">
      <dgm:prSet/>
      <dgm:spPr/>
      <dgm:t>
        <a:bodyPr/>
        <a:lstStyle/>
        <a:p>
          <a:endParaRPr lang="en-US"/>
        </a:p>
      </dgm:t>
    </dgm:pt>
    <dgm:pt modelId="{20A73CCF-5D5B-44C7-AFE2-681A8C6BE61A}">
      <dgm:prSet phldrT="[Text]"/>
      <dgm:spPr/>
      <dgm:t>
        <a:bodyPr/>
        <a:lstStyle/>
        <a:p>
          <a:r>
            <a:rPr lang="en-US" dirty="0" smtClean="0"/>
            <a:t>Planning / Zoning</a:t>
          </a:r>
          <a:endParaRPr lang="en-US" dirty="0"/>
        </a:p>
      </dgm:t>
    </dgm:pt>
    <dgm:pt modelId="{E66E8E50-7A6C-4E2D-87E3-3EAF70765BF2}" type="parTrans" cxnId="{0FCED7AA-1802-4C78-98B3-012FFCA80D31}">
      <dgm:prSet/>
      <dgm:spPr/>
      <dgm:t>
        <a:bodyPr/>
        <a:lstStyle/>
        <a:p>
          <a:endParaRPr lang="en-US"/>
        </a:p>
      </dgm:t>
    </dgm:pt>
    <dgm:pt modelId="{BD04C15E-BDC4-476C-BDF6-CB70EA232500}" type="sibTrans" cxnId="{0FCED7AA-1802-4C78-98B3-012FFCA80D31}">
      <dgm:prSet/>
      <dgm:spPr/>
      <dgm:t>
        <a:bodyPr/>
        <a:lstStyle/>
        <a:p>
          <a:endParaRPr lang="en-US"/>
        </a:p>
      </dgm:t>
    </dgm:pt>
    <dgm:pt modelId="{41DB2DCF-ED93-46FD-BBA2-939A6B29E642}">
      <dgm:prSet phldrT="[Text]"/>
      <dgm:spPr/>
      <dgm:t>
        <a:bodyPr/>
        <a:lstStyle/>
        <a:p>
          <a:endParaRPr lang="en-US" dirty="0"/>
        </a:p>
      </dgm:t>
    </dgm:pt>
    <dgm:pt modelId="{67C64408-074C-4781-850C-325FCEC4C16B}" type="parTrans" cxnId="{A1EF5615-2E1F-4652-9623-C1B117D0ADAA}">
      <dgm:prSet/>
      <dgm:spPr/>
      <dgm:t>
        <a:bodyPr/>
        <a:lstStyle/>
        <a:p>
          <a:endParaRPr lang="en-US"/>
        </a:p>
      </dgm:t>
    </dgm:pt>
    <dgm:pt modelId="{55301E62-86CA-4619-AE78-7BD5CA7F5648}" type="sibTrans" cxnId="{A1EF5615-2E1F-4652-9623-C1B117D0ADAA}">
      <dgm:prSet/>
      <dgm:spPr/>
      <dgm:t>
        <a:bodyPr/>
        <a:lstStyle/>
        <a:p>
          <a:endParaRPr lang="en-US"/>
        </a:p>
      </dgm:t>
    </dgm:pt>
    <dgm:pt modelId="{B1A88CE4-F510-437D-BF65-333833998131}">
      <dgm:prSet phldrT="[Text]"/>
      <dgm:spPr/>
      <dgm:t>
        <a:bodyPr/>
        <a:lstStyle/>
        <a:p>
          <a:r>
            <a:rPr lang="en-US" dirty="0" smtClean="0"/>
            <a:t>Personnel</a:t>
          </a:r>
          <a:endParaRPr lang="en-US" dirty="0"/>
        </a:p>
      </dgm:t>
    </dgm:pt>
    <dgm:pt modelId="{51B89C3A-6591-45BB-8520-BC059872DDA2}" type="parTrans" cxnId="{18F0B1C4-D418-4FF5-9D89-1B290FD56F79}">
      <dgm:prSet/>
      <dgm:spPr/>
      <dgm:t>
        <a:bodyPr/>
        <a:lstStyle/>
        <a:p>
          <a:endParaRPr lang="en-US"/>
        </a:p>
      </dgm:t>
    </dgm:pt>
    <dgm:pt modelId="{22C34E1E-AA88-4593-929A-0568E2C57446}" type="sibTrans" cxnId="{18F0B1C4-D418-4FF5-9D89-1B290FD56F79}">
      <dgm:prSet/>
      <dgm:spPr/>
      <dgm:t>
        <a:bodyPr/>
        <a:lstStyle/>
        <a:p>
          <a:endParaRPr lang="en-US"/>
        </a:p>
      </dgm:t>
    </dgm:pt>
    <dgm:pt modelId="{2F3EDF84-80CB-4DB7-87B6-F1D93E35BFBA}">
      <dgm:prSet phldrT="[Text]"/>
      <dgm:spPr/>
      <dgm:t>
        <a:bodyPr/>
        <a:lstStyle/>
        <a:p>
          <a:r>
            <a:rPr lang="en-US" dirty="0" smtClean="0"/>
            <a:t>Miscellaneous</a:t>
          </a:r>
          <a:endParaRPr lang="en-US" dirty="0"/>
        </a:p>
      </dgm:t>
    </dgm:pt>
    <dgm:pt modelId="{C66BB666-3775-41CA-A1AA-76C8A48588D2}" type="parTrans" cxnId="{D1FDBF7B-C30E-44C6-AD4B-15B195FDC83A}">
      <dgm:prSet/>
      <dgm:spPr/>
      <dgm:t>
        <a:bodyPr/>
        <a:lstStyle/>
        <a:p>
          <a:endParaRPr lang="en-US"/>
        </a:p>
      </dgm:t>
    </dgm:pt>
    <dgm:pt modelId="{BDAFA3C5-42F3-461A-8665-C9AA3B21F1B1}" type="sibTrans" cxnId="{D1FDBF7B-C30E-44C6-AD4B-15B195FDC83A}">
      <dgm:prSet/>
      <dgm:spPr/>
      <dgm:t>
        <a:bodyPr/>
        <a:lstStyle/>
        <a:p>
          <a:endParaRPr lang="en-US"/>
        </a:p>
      </dgm:t>
    </dgm:pt>
    <dgm:pt modelId="{D8E02698-803F-4C1C-A0B6-9266203DB5D6}">
      <dgm:prSet phldrT="[Text]"/>
      <dgm:spPr/>
      <dgm:t>
        <a:bodyPr/>
        <a:lstStyle/>
        <a:p>
          <a:r>
            <a:rPr lang="en-US" dirty="0" smtClean="0"/>
            <a:t>Tax Assessment and Collection</a:t>
          </a:r>
          <a:endParaRPr lang="en-US" dirty="0"/>
        </a:p>
      </dgm:t>
    </dgm:pt>
    <dgm:pt modelId="{B64A4438-4EBE-4B97-8AFA-1933EE350A97}" type="parTrans" cxnId="{AF49BD61-B93B-4B61-80A7-14FDC797CA96}">
      <dgm:prSet/>
      <dgm:spPr/>
      <dgm:t>
        <a:bodyPr/>
        <a:lstStyle/>
        <a:p>
          <a:endParaRPr lang="en-US"/>
        </a:p>
      </dgm:t>
    </dgm:pt>
    <dgm:pt modelId="{847C5D39-080A-4424-BEDD-B79064ADFC24}" type="sibTrans" cxnId="{AF49BD61-B93B-4B61-80A7-14FDC797CA96}">
      <dgm:prSet/>
      <dgm:spPr/>
      <dgm:t>
        <a:bodyPr/>
        <a:lstStyle/>
        <a:p>
          <a:endParaRPr lang="en-US"/>
        </a:p>
      </dgm:t>
    </dgm:pt>
    <dgm:pt modelId="{8A882BD4-1F43-4FD9-90CA-5E0707BB4903}" type="pres">
      <dgm:prSet presAssocID="{91BE4161-7BEF-4D0D-8F7A-7390C2169D11}" presName="Name0" presStyleCnt="0">
        <dgm:presLayoutVars>
          <dgm:chMax val="1"/>
          <dgm:chPref val="1"/>
          <dgm:dir/>
          <dgm:animOne val="branch"/>
          <dgm:animLvl val="lvl"/>
        </dgm:presLayoutVars>
      </dgm:prSet>
      <dgm:spPr/>
      <dgm:t>
        <a:bodyPr/>
        <a:lstStyle/>
        <a:p>
          <a:endParaRPr lang="en-US"/>
        </a:p>
      </dgm:t>
    </dgm:pt>
    <dgm:pt modelId="{E73DAAB4-8842-442A-BCF0-8EA274A64F9A}" type="pres">
      <dgm:prSet presAssocID="{115E894A-BE31-4FBF-A654-B6CF5B66267D}" presName="singleCycle" presStyleCnt="0"/>
      <dgm:spPr/>
    </dgm:pt>
    <dgm:pt modelId="{2F38E0EC-7333-4C7B-AC8E-AD7CC4DE7902}" type="pres">
      <dgm:prSet presAssocID="{115E894A-BE31-4FBF-A654-B6CF5B66267D}" presName="singleCenter" presStyleLbl="node1" presStyleIdx="0" presStyleCnt="8" custLinFactNeighborX="5911" custLinFactNeighborY="2313">
        <dgm:presLayoutVars>
          <dgm:chMax val="7"/>
          <dgm:chPref val="7"/>
        </dgm:presLayoutVars>
      </dgm:prSet>
      <dgm:spPr/>
      <dgm:t>
        <a:bodyPr/>
        <a:lstStyle/>
        <a:p>
          <a:endParaRPr lang="en-US"/>
        </a:p>
      </dgm:t>
    </dgm:pt>
    <dgm:pt modelId="{B3150B0A-E949-4267-BCE7-B1691BBBE797}" type="pres">
      <dgm:prSet presAssocID="{94576473-FB65-4130-9A53-27DB3C665295}" presName="Name56" presStyleLbl="parChTrans1D2" presStyleIdx="0" presStyleCnt="7"/>
      <dgm:spPr/>
      <dgm:t>
        <a:bodyPr/>
        <a:lstStyle/>
        <a:p>
          <a:endParaRPr lang="en-US"/>
        </a:p>
      </dgm:t>
    </dgm:pt>
    <dgm:pt modelId="{602011CE-8D23-4FC8-86AC-68F90F5BF88E}" type="pres">
      <dgm:prSet presAssocID="{901A5C62-8E29-402A-98B5-D330E0B9656D}" presName="text0" presStyleLbl="node1" presStyleIdx="1" presStyleCnt="8" custRadScaleRad="96109" custRadScaleInc="27464">
        <dgm:presLayoutVars>
          <dgm:bulletEnabled val="1"/>
        </dgm:presLayoutVars>
      </dgm:prSet>
      <dgm:spPr/>
      <dgm:t>
        <a:bodyPr/>
        <a:lstStyle/>
        <a:p>
          <a:endParaRPr lang="en-US"/>
        </a:p>
      </dgm:t>
    </dgm:pt>
    <dgm:pt modelId="{3C1DCEDC-2FCE-4589-B72C-EDCDD5CE6821}" type="pres">
      <dgm:prSet presAssocID="{E66E8E50-7A6C-4E2D-87E3-3EAF70765BF2}" presName="Name56" presStyleLbl="parChTrans1D2" presStyleIdx="1" presStyleCnt="7"/>
      <dgm:spPr/>
      <dgm:t>
        <a:bodyPr/>
        <a:lstStyle/>
        <a:p>
          <a:endParaRPr lang="en-US"/>
        </a:p>
      </dgm:t>
    </dgm:pt>
    <dgm:pt modelId="{AE655DCB-A22E-4246-8F8A-AAB6EFEF0BC2}" type="pres">
      <dgm:prSet presAssocID="{20A73CCF-5D5B-44C7-AFE2-681A8C6BE61A}" presName="text0" presStyleLbl="node1" presStyleIdx="2" presStyleCnt="8" custRadScaleRad="115608" custRadScaleInc="204549">
        <dgm:presLayoutVars>
          <dgm:bulletEnabled val="1"/>
        </dgm:presLayoutVars>
      </dgm:prSet>
      <dgm:spPr/>
      <dgm:t>
        <a:bodyPr/>
        <a:lstStyle/>
        <a:p>
          <a:endParaRPr lang="en-US"/>
        </a:p>
      </dgm:t>
    </dgm:pt>
    <dgm:pt modelId="{7B88AE34-3BB3-436A-B92C-12F00C98D001}" type="pres">
      <dgm:prSet presAssocID="{B9ABA453-B521-4783-88CA-A7B92F068DCB}" presName="Name56" presStyleLbl="parChTrans1D2" presStyleIdx="2" presStyleCnt="7"/>
      <dgm:spPr/>
      <dgm:t>
        <a:bodyPr/>
        <a:lstStyle/>
        <a:p>
          <a:endParaRPr lang="en-US"/>
        </a:p>
      </dgm:t>
    </dgm:pt>
    <dgm:pt modelId="{F8C6B104-A0B8-4E13-9DEE-45E72F5FCF28}" type="pres">
      <dgm:prSet presAssocID="{6AF0BDD3-4C8D-4FA7-8055-5CEB63392B98}" presName="text0" presStyleLbl="node1" presStyleIdx="3" presStyleCnt="8" custRadScaleRad="98708" custRadScaleInc="-168785">
        <dgm:presLayoutVars>
          <dgm:bulletEnabled val="1"/>
        </dgm:presLayoutVars>
      </dgm:prSet>
      <dgm:spPr/>
      <dgm:t>
        <a:bodyPr/>
        <a:lstStyle/>
        <a:p>
          <a:endParaRPr lang="en-US"/>
        </a:p>
      </dgm:t>
    </dgm:pt>
    <dgm:pt modelId="{418BB8A9-6783-4AA9-ACE3-689330D22CD4}" type="pres">
      <dgm:prSet presAssocID="{045C578F-DF2F-4BB7-B188-9A0CBBB508B0}" presName="Name56" presStyleLbl="parChTrans1D2" presStyleIdx="3" presStyleCnt="7"/>
      <dgm:spPr/>
      <dgm:t>
        <a:bodyPr/>
        <a:lstStyle/>
        <a:p>
          <a:endParaRPr lang="en-US"/>
        </a:p>
      </dgm:t>
    </dgm:pt>
    <dgm:pt modelId="{2660223F-E78D-4B55-BAD4-19093330CE6F}" type="pres">
      <dgm:prSet presAssocID="{F2ACFF1E-2F04-4DB0-9E8B-C288312AAC78}" presName="text0" presStyleLbl="node1" presStyleIdx="4" presStyleCnt="8" custRadScaleRad="106017" custRadScaleInc="-22032">
        <dgm:presLayoutVars>
          <dgm:bulletEnabled val="1"/>
        </dgm:presLayoutVars>
      </dgm:prSet>
      <dgm:spPr/>
      <dgm:t>
        <a:bodyPr/>
        <a:lstStyle/>
        <a:p>
          <a:endParaRPr lang="en-US"/>
        </a:p>
      </dgm:t>
    </dgm:pt>
    <dgm:pt modelId="{EAAF7C51-F887-4F09-8622-F28118AF7AE6}" type="pres">
      <dgm:prSet presAssocID="{51B89C3A-6591-45BB-8520-BC059872DDA2}" presName="Name56" presStyleLbl="parChTrans1D2" presStyleIdx="4" presStyleCnt="7"/>
      <dgm:spPr/>
      <dgm:t>
        <a:bodyPr/>
        <a:lstStyle/>
        <a:p>
          <a:endParaRPr lang="en-US"/>
        </a:p>
      </dgm:t>
    </dgm:pt>
    <dgm:pt modelId="{E41F1B85-EE97-4A8E-A815-7946E3444FCD}" type="pres">
      <dgm:prSet presAssocID="{B1A88CE4-F510-437D-BF65-333833998131}" presName="text0" presStyleLbl="node1" presStyleIdx="5" presStyleCnt="8" custRadScaleRad="95861" custRadScaleInc="-25217">
        <dgm:presLayoutVars>
          <dgm:bulletEnabled val="1"/>
        </dgm:presLayoutVars>
      </dgm:prSet>
      <dgm:spPr/>
      <dgm:t>
        <a:bodyPr/>
        <a:lstStyle/>
        <a:p>
          <a:endParaRPr lang="en-US"/>
        </a:p>
      </dgm:t>
    </dgm:pt>
    <dgm:pt modelId="{E095C575-23C9-4B52-98FD-2CE19AF0D40B}" type="pres">
      <dgm:prSet presAssocID="{C66BB666-3775-41CA-A1AA-76C8A48588D2}" presName="Name56" presStyleLbl="parChTrans1D2" presStyleIdx="5" presStyleCnt="7"/>
      <dgm:spPr/>
      <dgm:t>
        <a:bodyPr/>
        <a:lstStyle/>
        <a:p>
          <a:endParaRPr lang="en-US"/>
        </a:p>
      </dgm:t>
    </dgm:pt>
    <dgm:pt modelId="{C5ACF3D0-A866-4568-BB39-36FF8B29B119}" type="pres">
      <dgm:prSet presAssocID="{2F3EDF84-80CB-4DB7-87B6-F1D93E35BFBA}" presName="text0" presStyleLbl="node1" presStyleIdx="6" presStyleCnt="8" custRadScaleRad="89794" custRadScaleInc="-17727">
        <dgm:presLayoutVars>
          <dgm:bulletEnabled val="1"/>
        </dgm:presLayoutVars>
      </dgm:prSet>
      <dgm:spPr/>
      <dgm:t>
        <a:bodyPr/>
        <a:lstStyle/>
        <a:p>
          <a:endParaRPr lang="en-US"/>
        </a:p>
      </dgm:t>
    </dgm:pt>
    <dgm:pt modelId="{582623F0-90A9-422E-A1F4-4E0FC9BD19C0}" type="pres">
      <dgm:prSet presAssocID="{B64A4438-4EBE-4B97-8AFA-1933EE350A97}" presName="Name56" presStyleLbl="parChTrans1D2" presStyleIdx="6" presStyleCnt="7"/>
      <dgm:spPr/>
      <dgm:t>
        <a:bodyPr/>
        <a:lstStyle/>
        <a:p>
          <a:endParaRPr lang="en-US"/>
        </a:p>
      </dgm:t>
    </dgm:pt>
    <dgm:pt modelId="{BA9230E0-F1B4-45F8-B9C5-5080C89BEBAA}" type="pres">
      <dgm:prSet presAssocID="{D8E02698-803F-4C1C-A0B6-9266203DB5D6}" presName="text0" presStyleLbl="node1" presStyleIdx="7" presStyleCnt="8" custRadScaleRad="87960" custRadScaleInc="9509">
        <dgm:presLayoutVars>
          <dgm:bulletEnabled val="1"/>
        </dgm:presLayoutVars>
      </dgm:prSet>
      <dgm:spPr/>
      <dgm:t>
        <a:bodyPr/>
        <a:lstStyle/>
        <a:p>
          <a:endParaRPr lang="en-US"/>
        </a:p>
      </dgm:t>
    </dgm:pt>
  </dgm:ptLst>
  <dgm:cxnLst>
    <dgm:cxn modelId="{BD901950-856B-4B90-A34A-56A7BBD7E85C}" type="presOf" srcId="{045C578F-DF2F-4BB7-B188-9A0CBBB508B0}" destId="{418BB8A9-6783-4AA9-ACE3-689330D22CD4}" srcOrd="0" destOrd="0" presId="urn:microsoft.com/office/officeart/2008/layout/RadialCluster"/>
    <dgm:cxn modelId="{EC7BFACB-BAF9-44E1-B8AC-48F6551D2336}" srcId="{115E894A-BE31-4FBF-A654-B6CF5B66267D}" destId="{6AF0BDD3-4C8D-4FA7-8055-5CEB63392B98}" srcOrd="2" destOrd="0" parTransId="{B9ABA453-B521-4783-88CA-A7B92F068DCB}" sibTransId="{6B74114D-4F2C-4A96-B900-9A89F6C2B28F}"/>
    <dgm:cxn modelId="{FDBA2661-F002-4FB7-8FC0-316B53097CDD}" type="presOf" srcId="{901A5C62-8E29-402A-98B5-D330E0B9656D}" destId="{602011CE-8D23-4FC8-86AC-68F90F5BF88E}" srcOrd="0" destOrd="0" presId="urn:microsoft.com/office/officeart/2008/layout/RadialCluster"/>
    <dgm:cxn modelId="{FC11A220-D2F3-4862-A692-687D098166C8}" type="presOf" srcId="{D8E02698-803F-4C1C-A0B6-9266203DB5D6}" destId="{BA9230E0-F1B4-45F8-B9C5-5080C89BEBAA}" srcOrd="0" destOrd="0" presId="urn:microsoft.com/office/officeart/2008/layout/RadialCluster"/>
    <dgm:cxn modelId="{BD67930C-FD52-4B97-96A9-515FBC62D09A}" type="presOf" srcId="{20A73CCF-5D5B-44C7-AFE2-681A8C6BE61A}" destId="{AE655DCB-A22E-4246-8F8A-AAB6EFEF0BC2}" srcOrd="0" destOrd="0" presId="urn:microsoft.com/office/officeart/2008/layout/RadialCluster"/>
    <dgm:cxn modelId="{8CA94ED9-CFDF-4372-A6EC-9104BBA4961F}" type="presOf" srcId="{F2ACFF1E-2F04-4DB0-9E8B-C288312AAC78}" destId="{2660223F-E78D-4B55-BAD4-19093330CE6F}" srcOrd="0" destOrd="0" presId="urn:microsoft.com/office/officeart/2008/layout/RadialCluster"/>
    <dgm:cxn modelId="{7C2445D4-8630-4983-B4F9-5145B812D4DA}" type="presOf" srcId="{E66E8E50-7A6C-4E2D-87E3-3EAF70765BF2}" destId="{3C1DCEDC-2FCE-4589-B72C-EDCDD5CE6821}" srcOrd="0" destOrd="0" presId="urn:microsoft.com/office/officeart/2008/layout/RadialCluster"/>
    <dgm:cxn modelId="{75C63C7B-34CA-45FF-90A7-22070B0FB9F6}" srcId="{115E894A-BE31-4FBF-A654-B6CF5B66267D}" destId="{901A5C62-8E29-402A-98B5-D330E0B9656D}" srcOrd="0" destOrd="0" parTransId="{94576473-FB65-4130-9A53-27DB3C665295}" sibTransId="{57623CFE-0F4D-4F8B-884F-A60BDC99AB58}"/>
    <dgm:cxn modelId="{D1FDBF7B-C30E-44C6-AD4B-15B195FDC83A}" srcId="{115E894A-BE31-4FBF-A654-B6CF5B66267D}" destId="{2F3EDF84-80CB-4DB7-87B6-F1D93E35BFBA}" srcOrd="5" destOrd="0" parTransId="{C66BB666-3775-41CA-A1AA-76C8A48588D2}" sibTransId="{BDAFA3C5-42F3-461A-8665-C9AA3B21F1B1}"/>
    <dgm:cxn modelId="{A1EF5615-2E1F-4652-9623-C1B117D0ADAA}" srcId="{91BE4161-7BEF-4D0D-8F7A-7390C2169D11}" destId="{41DB2DCF-ED93-46FD-BBA2-939A6B29E642}" srcOrd="1" destOrd="0" parTransId="{67C64408-074C-4781-850C-325FCEC4C16B}" sibTransId="{55301E62-86CA-4619-AE78-7BD5CA7F5648}"/>
    <dgm:cxn modelId="{CFAAF130-6EFF-4131-9B9B-D741369424C9}" type="presOf" srcId="{6AF0BDD3-4C8D-4FA7-8055-5CEB63392B98}" destId="{F8C6B104-A0B8-4E13-9DEE-45E72F5FCF28}" srcOrd="0" destOrd="0" presId="urn:microsoft.com/office/officeart/2008/layout/RadialCluster"/>
    <dgm:cxn modelId="{3BB000FF-4A74-49BE-9662-A949F7D48478}" type="presOf" srcId="{91BE4161-7BEF-4D0D-8F7A-7390C2169D11}" destId="{8A882BD4-1F43-4FD9-90CA-5E0707BB4903}" srcOrd="0" destOrd="0" presId="urn:microsoft.com/office/officeart/2008/layout/RadialCluster"/>
    <dgm:cxn modelId="{39A83022-5E57-4ED9-8651-29AD0F1DA37D}" type="presOf" srcId="{C66BB666-3775-41CA-A1AA-76C8A48588D2}" destId="{E095C575-23C9-4B52-98FD-2CE19AF0D40B}" srcOrd="0" destOrd="0" presId="urn:microsoft.com/office/officeart/2008/layout/RadialCluster"/>
    <dgm:cxn modelId="{AA1F69F5-F047-4F2A-91DC-2C8952DC95AC}" type="presOf" srcId="{2F3EDF84-80CB-4DB7-87B6-F1D93E35BFBA}" destId="{C5ACF3D0-A866-4568-BB39-36FF8B29B119}" srcOrd="0" destOrd="0" presId="urn:microsoft.com/office/officeart/2008/layout/RadialCluster"/>
    <dgm:cxn modelId="{B43CDA24-9CBB-4789-82CA-2706B9783758}" type="presOf" srcId="{51B89C3A-6591-45BB-8520-BC059872DDA2}" destId="{EAAF7C51-F887-4F09-8622-F28118AF7AE6}" srcOrd="0" destOrd="0" presId="urn:microsoft.com/office/officeart/2008/layout/RadialCluster"/>
    <dgm:cxn modelId="{18F0B1C4-D418-4FF5-9D89-1B290FD56F79}" srcId="{115E894A-BE31-4FBF-A654-B6CF5B66267D}" destId="{B1A88CE4-F510-437D-BF65-333833998131}" srcOrd="4" destOrd="0" parTransId="{51B89C3A-6591-45BB-8520-BC059872DDA2}" sibTransId="{22C34E1E-AA88-4593-929A-0568E2C57446}"/>
    <dgm:cxn modelId="{32596A87-AD0D-4B2D-8661-7DBDA5704D21}" type="presOf" srcId="{B64A4438-4EBE-4B97-8AFA-1933EE350A97}" destId="{582623F0-90A9-422E-A1F4-4E0FC9BD19C0}" srcOrd="0" destOrd="0" presId="urn:microsoft.com/office/officeart/2008/layout/RadialCluster"/>
    <dgm:cxn modelId="{B74345F9-18F7-4326-946F-8277D879B053}" type="presOf" srcId="{94576473-FB65-4130-9A53-27DB3C665295}" destId="{B3150B0A-E949-4267-BCE7-B1691BBBE797}" srcOrd="0" destOrd="0" presId="urn:microsoft.com/office/officeart/2008/layout/RadialCluster"/>
    <dgm:cxn modelId="{0D751465-B535-4CF1-A0E3-58C6BE639A8C}" type="presOf" srcId="{B9ABA453-B521-4783-88CA-A7B92F068DCB}" destId="{7B88AE34-3BB3-436A-B92C-12F00C98D001}" srcOrd="0" destOrd="0" presId="urn:microsoft.com/office/officeart/2008/layout/RadialCluster"/>
    <dgm:cxn modelId="{44D6CDB0-4D27-45CD-9902-CA6E23A64E2D}" srcId="{115E894A-BE31-4FBF-A654-B6CF5B66267D}" destId="{F2ACFF1E-2F04-4DB0-9E8B-C288312AAC78}" srcOrd="3" destOrd="0" parTransId="{045C578F-DF2F-4BB7-B188-9A0CBBB508B0}" sibTransId="{88E0BAA8-9D00-4ABE-AFFB-65AA3D34B5EC}"/>
    <dgm:cxn modelId="{AF49BD61-B93B-4B61-80A7-14FDC797CA96}" srcId="{115E894A-BE31-4FBF-A654-B6CF5B66267D}" destId="{D8E02698-803F-4C1C-A0B6-9266203DB5D6}" srcOrd="6" destOrd="0" parTransId="{B64A4438-4EBE-4B97-8AFA-1933EE350A97}" sibTransId="{847C5D39-080A-4424-BEDD-B79064ADFC24}"/>
    <dgm:cxn modelId="{B2D865F3-36BE-43F9-A09B-4162C1CFA32B}" type="presOf" srcId="{115E894A-BE31-4FBF-A654-B6CF5B66267D}" destId="{2F38E0EC-7333-4C7B-AC8E-AD7CC4DE7902}" srcOrd="0" destOrd="0" presId="urn:microsoft.com/office/officeart/2008/layout/RadialCluster"/>
    <dgm:cxn modelId="{343C2FC4-9858-49E4-BBA5-739D6CDDAF27}" type="presOf" srcId="{B1A88CE4-F510-437D-BF65-333833998131}" destId="{E41F1B85-EE97-4A8E-A815-7946E3444FCD}" srcOrd="0" destOrd="0" presId="urn:microsoft.com/office/officeart/2008/layout/RadialCluster"/>
    <dgm:cxn modelId="{0FCED7AA-1802-4C78-98B3-012FFCA80D31}" srcId="{115E894A-BE31-4FBF-A654-B6CF5B66267D}" destId="{20A73CCF-5D5B-44C7-AFE2-681A8C6BE61A}" srcOrd="1" destOrd="0" parTransId="{E66E8E50-7A6C-4E2D-87E3-3EAF70765BF2}" sibTransId="{BD04C15E-BDC4-476C-BDF6-CB70EA232500}"/>
    <dgm:cxn modelId="{B0B8A250-C9A7-47EC-9124-D46BEB3D8E68}" srcId="{91BE4161-7BEF-4D0D-8F7A-7390C2169D11}" destId="{115E894A-BE31-4FBF-A654-B6CF5B66267D}" srcOrd="0" destOrd="0" parTransId="{F60B4AC7-87D9-4EEC-A74C-23EE0DA2ED42}" sibTransId="{BDFFD1B2-C5AD-4067-914D-8DC5266F36C0}"/>
    <dgm:cxn modelId="{5282F123-58D8-4D66-984D-0C1C98FC2D19}" type="presParOf" srcId="{8A882BD4-1F43-4FD9-90CA-5E0707BB4903}" destId="{E73DAAB4-8842-442A-BCF0-8EA274A64F9A}" srcOrd="0" destOrd="0" presId="urn:microsoft.com/office/officeart/2008/layout/RadialCluster"/>
    <dgm:cxn modelId="{E2CCECC3-2FBB-4607-A733-A641CFFFF29F}" type="presParOf" srcId="{E73DAAB4-8842-442A-BCF0-8EA274A64F9A}" destId="{2F38E0EC-7333-4C7B-AC8E-AD7CC4DE7902}" srcOrd="0" destOrd="0" presId="urn:microsoft.com/office/officeart/2008/layout/RadialCluster"/>
    <dgm:cxn modelId="{85AAEFC5-2F1A-4AD1-8321-60AF6B4E0B5C}" type="presParOf" srcId="{E73DAAB4-8842-442A-BCF0-8EA274A64F9A}" destId="{B3150B0A-E949-4267-BCE7-B1691BBBE797}" srcOrd="1" destOrd="0" presId="urn:microsoft.com/office/officeart/2008/layout/RadialCluster"/>
    <dgm:cxn modelId="{848F9390-48D2-4471-8C01-B5EDF8B23C69}" type="presParOf" srcId="{E73DAAB4-8842-442A-BCF0-8EA274A64F9A}" destId="{602011CE-8D23-4FC8-86AC-68F90F5BF88E}" srcOrd="2" destOrd="0" presId="urn:microsoft.com/office/officeart/2008/layout/RadialCluster"/>
    <dgm:cxn modelId="{9343C3A6-5279-4813-A8FD-FD8FFA9ECB72}" type="presParOf" srcId="{E73DAAB4-8842-442A-BCF0-8EA274A64F9A}" destId="{3C1DCEDC-2FCE-4589-B72C-EDCDD5CE6821}" srcOrd="3" destOrd="0" presId="urn:microsoft.com/office/officeart/2008/layout/RadialCluster"/>
    <dgm:cxn modelId="{C2620A08-0697-4B32-8BB0-C3BAA6175391}" type="presParOf" srcId="{E73DAAB4-8842-442A-BCF0-8EA274A64F9A}" destId="{AE655DCB-A22E-4246-8F8A-AAB6EFEF0BC2}" srcOrd="4" destOrd="0" presId="urn:microsoft.com/office/officeart/2008/layout/RadialCluster"/>
    <dgm:cxn modelId="{9DF8F9A9-1AA8-44F9-9EAE-3B1010179061}" type="presParOf" srcId="{E73DAAB4-8842-442A-BCF0-8EA274A64F9A}" destId="{7B88AE34-3BB3-436A-B92C-12F00C98D001}" srcOrd="5" destOrd="0" presId="urn:microsoft.com/office/officeart/2008/layout/RadialCluster"/>
    <dgm:cxn modelId="{A5462C86-7730-4D5A-97C1-9C872D230F15}" type="presParOf" srcId="{E73DAAB4-8842-442A-BCF0-8EA274A64F9A}" destId="{F8C6B104-A0B8-4E13-9DEE-45E72F5FCF28}" srcOrd="6" destOrd="0" presId="urn:microsoft.com/office/officeart/2008/layout/RadialCluster"/>
    <dgm:cxn modelId="{021A5E3E-F1B1-47EF-A961-1BBE1F115FF8}" type="presParOf" srcId="{E73DAAB4-8842-442A-BCF0-8EA274A64F9A}" destId="{418BB8A9-6783-4AA9-ACE3-689330D22CD4}" srcOrd="7" destOrd="0" presId="urn:microsoft.com/office/officeart/2008/layout/RadialCluster"/>
    <dgm:cxn modelId="{B7555259-08E2-4573-89EE-5C978DED13EC}" type="presParOf" srcId="{E73DAAB4-8842-442A-BCF0-8EA274A64F9A}" destId="{2660223F-E78D-4B55-BAD4-19093330CE6F}" srcOrd="8" destOrd="0" presId="urn:microsoft.com/office/officeart/2008/layout/RadialCluster"/>
    <dgm:cxn modelId="{071618CC-3ABF-43A8-908B-08537930893E}" type="presParOf" srcId="{E73DAAB4-8842-442A-BCF0-8EA274A64F9A}" destId="{EAAF7C51-F887-4F09-8622-F28118AF7AE6}" srcOrd="9" destOrd="0" presId="urn:microsoft.com/office/officeart/2008/layout/RadialCluster"/>
    <dgm:cxn modelId="{92C6280F-613E-43EE-B234-04826C56709E}" type="presParOf" srcId="{E73DAAB4-8842-442A-BCF0-8EA274A64F9A}" destId="{E41F1B85-EE97-4A8E-A815-7946E3444FCD}" srcOrd="10" destOrd="0" presId="urn:microsoft.com/office/officeart/2008/layout/RadialCluster"/>
    <dgm:cxn modelId="{2752F58A-18CE-48CA-8892-0DF9159D93AA}" type="presParOf" srcId="{E73DAAB4-8842-442A-BCF0-8EA274A64F9A}" destId="{E095C575-23C9-4B52-98FD-2CE19AF0D40B}" srcOrd="11" destOrd="0" presId="urn:microsoft.com/office/officeart/2008/layout/RadialCluster"/>
    <dgm:cxn modelId="{7205336D-4F2E-4F9B-BD2A-60423A1E148E}" type="presParOf" srcId="{E73DAAB4-8842-442A-BCF0-8EA274A64F9A}" destId="{C5ACF3D0-A866-4568-BB39-36FF8B29B119}" srcOrd="12" destOrd="0" presId="urn:microsoft.com/office/officeart/2008/layout/RadialCluster"/>
    <dgm:cxn modelId="{142C295C-F319-47B0-84D4-7400B157C9EA}" type="presParOf" srcId="{E73DAAB4-8842-442A-BCF0-8EA274A64F9A}" destId="{582623F0-90A9-422E-A1F4-4E0FC9BD19C0}" srcOrd="13" destOrd="0" presId="urn:microsoft.com/office/officeart/2008/layout/RadialCluster"/>
    <dgm:cxn modelId="{631BCC6F-290C-4948-8318-951323EB790F}" type="presParOf" srcId="{E73DAAB4-8842-442A-BCF0-8EA274A64F9A}" destId="{BA9230E0-F1B4-45F8-B9C5-5080C89BEBAA}" srcOrd="14" destOrd="0" presId="urn:microsoft.com/office/officeart/2008/layout/RadialCluster"/>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D48A48-C4E1-491B-8B2C-914B52BBDC6B}"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A1AB9C22-DFB5-45E3-A5B1-8E9583147326}">
      <dgm:prSet phldrT="[Text]"/>
      <dgm:spPr/>
      <dgm:t>
        <a:bodyPr/>
        <a:lstStyle/>
        <a:p>
          <a:r>
            <a:rPr lang="en-US" dirty="0" smtClean="0"/>
            <a:t>Assessment of Property</a:t>
          </a:r>
          <a:endParaRPr lang="en-US" dirty="0"/>
        </a:p>
      </dgm:t>
    </dgm:pt>
    <dgm:pt modelId="{B6EBF635-521A-46A6-94E9-1E6CBEDC4A9E}" type="parTrans" cxnId="{E681C850-9C32-4CBA-8E97-FEE90D232801}">
      <dgm:prSet/>
      <dgm:spPr/>
      <dgm:t>
        <a:bodyPr/>
        <a:lstStyle/>
        <a:p>
          <a:endParaRPr lang="en-US"/>
        </a:p>
      </dgm:t>
    </dgm:pt>
    <dgm:pt modelId="{38B4C6F7-07B2-4DA9-9FA2-734126E222A0}" type="sibTrans" cxnId="{E681C850-9C32-4CBA-8E97-FEE90D232801}">
      <dgm:prSet/>
      <dgm:spPr/>
      <dgm:t>
        <a:bodyPr/>
        <a:lstStyle/>
        <a:p>
          <a:endParaRPr lang="en-US"/>
        </a:p>
      </dgm:t>
    </dgm:pt>
    <dgm:pt modelId="{5A8700A5-D2E2-49BF-A5AD-CBC2A5D1FB59}">
      <dgm:prSet phldrT="[Text]"/>
      <dgm:spPr/>
      <dgm:t>
        <a:bodyPr/>
        <a:lstStyle/>
        <a:p>
          <a:r>
            <a:rPr lang="en-US" dirty="0" smtClean="0"/>
            <a:t>Assessment Roll Developed</a:t>
          </a:r>
          <a:endParaRPr lang="en-US" dirty="0"/>
        </a:p>
      </dgm:t>
    </dgm:pt>
    <dgm:pt modelId="{0ADCEEF7-C79E-412A-BB2E-2FB46632C2CE}" type="parTrans" cxnId="{2FB8A4AB-7866-44D3-A6F5-104EA3C0BFF2}">
      <dgm:prSet/>
      <dgm:spPr/>
      <dgm:t>
        <a:bodyPr/>
        <a:lstStyle/>
        <a:p>
          <a:endParaRPr lang="en-US"/>
        </a:p>
      </dgm:t>
    </dgm:pt>
    <dgm:pt modelId="{48729CE5-FD23-4C82-B38B-97238944A504}" type="sibTrans" cxnId="{2FB8A4AB-7866-44D3-A6F5-104EA3C0BFF2}">
      <dgm:prSet/>
      <dgm:spPr/>
      <dgm:t>
        <a:bodyPr/>
        <a:lstStyle/>
        <a:p>
          <a:endParaRPr lang="en-US"/>
        </a:p>
      </dgm:t>
    </dgm:pt>
    <dgm:pt modelId="{4A0BD52C-D9C7-4170-8954-D38A348161CC}">
      <dgm:prSet phldrT="[Text]"/>
      <dgm:spPr/>
      <dgm:t>
        <a:bodyPr/>
        <a:lstStyle/>
        <a:p>
          <a:r>
            <a:rPr lang="en-US" dirty="0" smtClean="0"/>
            <a:t>Budget Adopted</a:t>
          </a:r>
          <a:endParaRPr lang="en-US" dirty="0"/>
        </a:p>
      </dgm:t>
    </dgm:pt>
    <dgm:pt modelId="{B748572D-4176-473A-8B60-1FC6C33DA1A3}" type="parTrans" cxnId="{6E851182-657C-4D9D-98E6-9BB0DA104EDF}">
      <dgm:prSet/>
      <dgm:spPr/>
      <dgm:t>
        <a:bodyPr/>
        <a:lstStyle/>
        <a:p>
          <a:endParaRPr lang="en-US"/>
        </a:p>
      </dgm:t>
    </dgm:pt>
    <dgm:pt modelId="{CC00C431-649B-45D4-841E-63C5C7962C2F}" type="sibTrans" cxnId="{6E851182-657C-4D9D-98E6-9BB0DA104EDF}">
      <dgm:prSet/>
      <dgm:spPr/>
      <dgm:t>
        <a:bodyPr/>
        <a:lstStyle/>
        <a:p>
          <a:endParaRPr lang="en-US"/>
        </a:p>
      </dgm:t>
    </dgm:pt>
    <dgm:pt modelId="{AF1E2F5E-6C94-45E1-B764-82531C1EA2BA}">
      <dgm:prSet phldrT="[Text]"/>
      <dgm:spPr/>
      <dgm:t>
        <a:bodyPr/>
        <a:lstStyle/>
        <a:p>
          <a:r>
            <a:rPr lang="en-US" dirty="0" smtClean="0"/>
            <a:t>Taxes Extended and Levied</a:t>
          </a:r>
          <a:endParaRPr lang="en-US" dirty="0"/>
        </a:p>
      </dgm:t>
    </dgm:pt>
    <dgm:pt modelId="{DA4B8B4E-32FC-4141-BFBF-A10E23DB8ADF}" type="parTrans" cxnId="{9342CE49-7D70-42C4-8C1A-932B80589C15}">
      <dgm:prSet/>
      <dgm:spPr/>
      <dgm:t>
        <a:bodyPr/>
        <a:lstStyle/>
        <a:p>
          <a:endParaRPr lang="en-US"/>
        </a:p>
      </dgm:t>
    </dgm:pt>
    <dgm:pt modelId="{7A27CB75-96C9-42D2-9818-0045DDC143B4}" type="sibTrans" cxnId="{9342CE49-7D70-42C4-8C1A-932B80589C15}">
      <dgm:prSet/>
      <dgm:spPr/>
      <dgm:t>
        <a:bodyPr/>
        <a:lstStyle/>
        <a:p>
          <a:endParaRPr lang="en-US"/>
        </a:p>
      </dgm:t>
    </dgm:pt>
    <dgm:pt modelId="{2BCC555F-DFFA-481E-B981-14ECDF9893DE}">
      <dgm:prSet phldrT="[Text]"/>
      <dgm:spPr/>
      <dgm:t>
        <a:bodyPr/>
        <a:lstStyle/>
        <a:p>
          <a:r>
            <a:rPr lang="en-US" dirty="0" smtClean="0"/>
            <a:t>Tax Collected</a:t>
          </a:r>
          <a:endParaRPr lang="en-US" dirty="0"/>
        </a:p>
      </dgm:t>
    </dgm:pt>
    <dgm:pt modelId="{F8922641-7F3C-4DEB-87E1-C9D6E0546334}" type="parTrans" cxnId="{52E74980-B852-4155-8891-FD2502146F31}">
      <dgm:prSet/>
      <dgm:spPr/>
      <dgm:t>
        <a:bodyPr/>
        <a:lstStyle/>
        <a:p>
          <a:endParaRPr lang="en-US"/>
        </a:p>
      </dgm:t>
    </dgm:pt>
    <dgm:pt modelId="{CCBD307F-7B5A-42DB-AEF8-2CDB86C251DA}" type="sibTrans" cxnId="{52E74980-B852-4155-8891-FD2502146F31}">
      <dgm:prSet/>
      <dgm:spPr/>
      <dgm:t>
        <a:bodyPr/>
        <a:lstStyle/>
        <a:p>
          <a:endParaRPr lang="en-US"/>
        </a:p>
      </dgm:t>
    </dgm:pt>
    <dgm:pt modelId="{835DE025-7716-4119-937D-9291BD5DA833}" type="pres">
      <dgm:prSet presAssocID="{58D48A48-C4E1-491B-8B2C-914B52BBDC6B}" presName="cycle" presStyleCnt="0">
        <dgm:presLayoutVars>
          <dgm:dir/>
          <dgm:resizeHandles val="exact"/>
        </dgm:presLayoutVars>
      </dgm:prSet>
      <dgm:spPr/>
      <dgm:t>
        <a:bodyPr/>
        <a:lstStyle/>
        <a:p>
          <a:endParaRPr lang="en-US"/>
        </a:p>
      </dgm:t>
    </dgm:pt>
    <dgm:pt modelId="{4930C25F-82D7-4444-8BA2-9652774E3478}" type="pres">
      <dgm:prSet presAssocID="{A1AB9C22-DFB5-45E3-A5B1-8E9583147326}" presName="node" presStyleLbl="node1" presStyleIdx="0" presStyleCnt="5">
        <dgm:presLayoutVars>
          <dgm:bulletEnabled val="1"/>
        </dgm:presLayoutVars>
      </dgm:prSet>
      <dgm:spPr/>
      <dgm:t>
        <a:bodyPr/>
        <a:lstStyle/>
        <a:p>
          <a:endParaRPr lang="en-US"/>
        </a:p>
      </dgm:t>
    </dgm:pt>
    <dgm:pt modelId="{376391AD-E885-4681-9CD8-DA70C9BE3B9E}" type="pres">
      <dgm:prSet presAssocID="{A1AB9C22-DFB5-45E3-A5B1-8E9583147326}" presName="spNode" presStyleCnt="0"/>
      <dgm:spPr/>
    </dgm:pt>
    <dgm:pt modelId="{2F7024AB-24BA-459B-9DED-DA532B6859AE}" type="pres">
      <dgm:prSet presAssocID="{38B4C6F7-07B2-4DA9-9FA2-734126E222A0}" presName="sibTrans" presStyleLbl="sibTrans1D1" presStyleIdx="0" presStyleCnt="5"/>
      <dgm:spPr/>
      <dgm:t>
        <a:bodyPr/>
        <a:lstStyle/>
        <a:p>
          <a:endParaRPr lang="en-US"/>
        </a:p>
      </dgm:t>
    </dgm:pt>
    <dgm:pt modelId="{0A82E4F8-B236-4A6F-B448-F1F87FF4CA40}" type="pres">
      <dgm:prSet presAssocID="{5A8700A5-D2E2-49BF-A5AD-CBC2A5D1FB59}" presName="node" presStyleLbl="node1" presStyleIdx="1" presStyleCnt="5">
        <dgm:presLayoutVars>
          <dgm:bulletEnabled val="1"/>
        </dgm:presLayoutVars>
      </dgm:prSet>
      <dgm:spPr/>
      <dgm:t>
        <a:bodyPr/>
        <a:lstStyle/>
        <a:p>
          <a:endParaRPr lang="en-US"/>
        </a:p>
      </dgm:t>
    </dgm:pt>
    <dgm:pt modelId="{E308611F-B3FB-4F8C-9214-6DB5CD4ED35E}" type="pres">
      <dgm:prSet presAssocID="{5A8700A5-D2E2-49BF-A5AD-CBC2A5D1FB59}" presName="spNode" presStyleCnt="0"/>
      <dgm:spPr/>
    </dgm:pt>
    <dgm:pt modelId="{BB5C0CFB-AD38-4F1C-A8D2-D7F93A9EB184}" type="pres">
      <dgm:prSet presAssocID="{48729CE5-FD23-4C82-B38B-97238944A504}" presName="sibTrans" presStyleLbl="sibTrans1D1" presStyleIdx="1" presStyleCnt="5"/>
      <dgm:spPr/>
      <dgm:t>
        <a:bodyPr/>
        <a:lstStyle/>
        <a:p>
          <a:endParaRPr lang="en-US"/>
        </a:p>
      </dgm:t>
    </dgm:pt>
    <dgm:pt modelId="{B2127ED1-8C31-478A-BFB2-017DBB59D591}" type="pres">
      <dgm:prSet presAssocID="{4A0BD52C-D9C7-4170-8954-D38A348161CC}" presName="node" presStyleLbl="node1" presStyleIdx="2" presStyleCnt="5">
        <dgm:presLayoutVars>
          <dgm:bulletEnabled val="1"/>
        </dgm:presLayoutVars>
      </dgm:prSet>
      <dgm:spPr/>
      <dgm:t>
        <a:bodyPr/>
        <a:lstStyle/>
        <a:p>
          <a:endParaRPr lang="en-US"/>
        </a:p>
      </dgm:t>
    </dgm:pt>
    <dgm:pt modelId="{2DFA8A9E-24E6-4933-8C6A-3A3EEECBF862}" type="pres">
      <dgm:prSet presAssocID="{4A0BD52C-D9C7-4170-8954-D38A348161CC}" presName="spNode" presStyleCnt="0"/>
      <dgm:spPr/>
    </dgm:pt>
    <dgm:pt modelId="{23CBD130-56DE-4466-9FC8-0CACEADFB381}" type="pres">
      <dgm:prSet presAssocID="{CC00C431-649B-45D4-841E-63C5C7962C2F}" presName="sibTrans" presStyleLbl="sibTrans1D1" presStyleIdx="2" presStyleCnt="5"/>
      <dgm:spPr/>
      <dgm:t>
        <a:bodyPr/>
        <a:lstStyle/>
        <a:p>
          <a:endParaRPr lang="en-US"/>
        </a:p>
      </dgm:t>
    </dgm:pt>
    <dgm:pt modelId="{A2122EC8-7FCE-4868-9530-41434AEA4E9F}" type="pres">
      <dgm:prSet presAssocID="{AF1E2F5E-6C94-45E1-B764-82531C1EA2BA}" presName="node" presStyleLbl="node1" presStyleIdx="3" presStyleCnt="5">
        <dgm:presLayoutVars>
          <dgm:bulletEnabled val="1"/>
        </dgm:presLayoutVars>
      </dgm:prSet>
      <dgm:spPr/>
      <dgm:t>
        <a:bodyPr/>
        <a:lstStyle/>
        <a:p>
          <a:endParaRPr lang="en-US"/>
        </a:p>
      </dgm:t>
    </dgm:pt>
    <dgm:pt modelId="{6023C587-FF58-4369-8E6F-D7B06ACE8BCE}" type="pres">
      <dgm:prSet presAssocID="{AF1E2F5E-6C94-45E1-B764-82531C1EA2BA}" presName="spNode" presStyleCnt="0"/>
      <dgm:spPr/>
    </dgm:pt>
    <dgm:pt modelId="{63A63D31-84AC-4A18-96D4-42703050BBCA}" type="pres">
      <dgm:prSet presAssocID="{7A27CB75-96C9-42D2-9818-0045DDC143B4}" presName="sibTrans" presStyleLbl="sibTrans1D1" presStyleIdx="3" presStyleCnt="5"/>
      <dgm:spPr/>
      <dgm:t>
        <a:bodyPr/>
        <a:lstStyle/>
        <a:p>
          <a:endParaRPr lang="en-US"/>
        </a:p>
      </dgm:t>
    </dgm:pt>
    <dgm:pt modelId="{AA5BCBCE-A788-4301-981A-BF24FB99E912}" type="pres">
      <dgm:prSet presAssocID="{2BCC555F-DFFA-481E-B981-14ECDF9893DE}" presName="node" presStyleLbl="node1" presStyleIdx="4" presStyleCnt="5" custRadScaleRad="98512" custRadScaleInc="1173">
        <dgm:presLayoutVars>
          <dgm:bulletEnabled val="1"/>
        </dgm:presLayoutVars>
      </dgm:prSet>
      <dgm:spPr/>
      <dgm:t>
        <a:bodyPr/>
        <a:lstStyle/>
        <a:p>
          <a:endParaRPr lang="en-US"/>
        </a:p>
      </dgm:t>
    </dgm:pt>
    <dgm:pt modelId="{94C1EC24-DB95-493B-AB45-AAAD9DABCAFB}" type="pres">
      <dgm:prSet presAssocID="{2BCC555F-DFFA-481E-B981-14ECDF9893DE}" presName="spNode" presStyleCnt="0"/>
      <dgm:spPr/>
    </dgm:pt>
    <dgm:pt modelId="{BFC62124-E1A4-41A9-81A5-F06F646F4DD1}" type="pres">
      <dgm:prSet presAssocID="{CCBD307F-7B5A-42DB-AEF8-2CDB86C251DA}" presName="sibTrans" presStyleLbl="sibTrans1D1" presStyleIdx="4" presStyleCnt="5"/>
      <dgm:spPr/>
      <dgm:t>
        <a:bodyPr/>
        <a:lstStyle/>
        <a:p>
          <a:endParaRPr lang="en-US"/>
        </a:p>
      </dgm:t>
    </dgm:pt>
  </dgm:ptLst>
  <dgm:cxnLst>
    <dgm:cxn modelId="{84F69EF8-DF2A-48E2-988E-C96FE85A0F27}" type="presOf" srcId="{7A27CB75-96C9-42D2-9818-0045DDC143B4}" destId="{63A63D31-84AC-4A18-96D4-42703050BBCA}" srcOrd="0" destOrd="0" presId="urn:microsoft.com/office/officeart/2005/8/layout/cycle5"/>
    <dgm:cxn modelId="{E681C850-9C32-4CBA-8E97-FEE90D232801}" srcId="{58D48A48-C4E1-491B-8B2C-914B52BBDC6B}" destId="{A1AB9C22-DFB5-45E3-A5B1-8E9583147326}" srcOrd="0" destOrd="0" parTransId="{B6EBF635-521A-46A6-94E9-1E6CBEDC4A9E}" sibTransId="{38B4C6F7-07B2-4DA9-9FA2-734126E222A0}"/>
    <dgm:cxn modelId="{2FB8A4AB-7866-44D3-A6F5-104EA3C0BFF2}" srcId="{58D48A48-C4E1-491B-8B2C-914B52BBDC6B}" destId="{5A8700A5-D2E2-49BF-A5AD-CBC2A5D1FB59}" srcOrd="1" destOrd="0" parTransId="{0ADCEEF7-C79E-412A-BB2E-2FB46632C2CE}" sibTransId="{48729CE5-FD23-4C82-B38B-97238944A504}"/>
    <dgm:cxn modelId="{FBC031D1-4893-4291-9512-90974F5B8E90}" type="presOf" srcId="{38B4C6F7-07B2-4DA9-9FA2-734126E222A0}" destId="{2F7024AB-24BA-459B-9DED-DA532B6859AE}" srcOrd="0" destOrd="0" presId="urn:microsoft.com/office/officeart/2005/8/layout/cycle5"/>
    <dgm:cxn modelId="{52E74980-B852-4155-8891-FD2502146F31}" srcId="{58D48A48-C4E1-491B-8B2C-914B52BBDC6B}" destId="{2BCC555F-DFFA-481E-B981-14ECDF9893DE}" srcOrd="4" destOrd="0" parTransId="{F8922641-7F3C-4DEB-87E1-C9D6E0546334}" sibTransId="{CCBD307F-7B5A-42DB-AEF8-2CDB86C251DA}"/>
    <dgm:cxn modelId="{9342CE49-7D70-42C4-8C1A-932B80589C15}" srcId="{58D48A48-C4E1-491B-8B2C-914B52BBDC6B}" destId="{AF1E2F5E-6C94-45E1-B764-82531C1EA2BA}" srcOrd="3" destOrd="0" parTransId="{DA4B8B4E-32FC-4141-BFBF-A10E23DB8ADF}" sibTransId="{7A27CB75-96C9-42D2-9818-0045DDC143B4}"/>
    <dgm:cxn modelId="{DCAFD0A4-107E-408E-A181-12798717D1F2}" type="presOf" srcId="{CC00C431-649B-45D4-841E-63C5C7962C2F}" destId="{23CBD130-56DE-4466-9FC8-0CACEADFB381}" srcOrd="0" destOrd="0" presId="urn:microsoft.com/office/officeart/2005/8/layout/cycle5"/>
    <dgm:cxn modelId="{C2BC4753-C2CC-4059-850D-F7DE6EB19676}" type="presOf" srcId="{AF1E2F5E-6C94-45E1-B764-82531C1EA2BA}" destId="{A2122EC8-7FCE-4868-9530-41434AEA4E9F}" srcOrd="0" destOrd="0" presId="urn:microsoft.com/office/officeart/2005/8/layout/cycle5"/>
    <dgm:cxn modelId="{262E2E0F-87FC-4C28-A31F-8D391B29B094}" type="presOf" srcId="{48729CE5-FD23-4C82-B38B-97238944A504}" destId="{BB5C0CFB-AD38-4F1C-A8D2-D7F93A9EB184}" srcOrd="0" destOrd="0" presId="urn:microsoft.com/office/officeart/2005/8/layout/cycle5"/>
    <dgm:cxn modelId="{6E851182-657C-4D9D-98E6-9BB0DA104EDF}" srcId="{58D48A48-C4E1-491B-8B2C-914B52BBDC6B}" destId="{4A0BD52C-D9C7-4170-8954-D38A348161CC}" srcOrd="2" destOrd="0" parTransId="{B748572D-4176-473A-8B60-1FC6C33DA1A3}" sibTransId="{CC00C431-649B-45D4-841E-63C5C7962C2F}"/>
    <dgm:cxn modelId="{6D0AC28B-C171-4523-87C6-E732C0B21F2E}" type="presOf" srcId="{CCBD307F-7B5A-42DB-AEF8-2CDB86C251DA}" destId="{BFC62124-E1A4-41A9-81A5-F06F646F4DD1}" srcOrd="0" destOrd="0" presId="urn:microsoft.com/office/officeart/2005/8/layout/cycle5"/>
    <dgm:cxn modelId="{26CE29B4-23B7-46DF-A3E5-113ECF4E0206}" type="presOf" srcId="{5A8700A5-D2E2-49BF-A5AD-CBC2A5D1FB59}" destId="{0A82E4F8-B236-4A6F-B448-F1F87FF4CA40}" srcOrd="0" destOrd="0" presId="urn:microsoft.com/office/officeart/2005/8/layout/cycle5"/>
    <dgm:cxn modelId="{0AB8B710-1DC3-43FE-AF48-31F29B653292}" type="presOf" srcId="{2BCC555F-DFFA-481E-B981-14ECDF9893DE}" destId="{AA5BCBCE-A788-4301-981A-BF24FB99E912}" srcOrd="0" destOrd="0" presId="urn:microsoft.com/office/officeart/2005/8/layout/cycle5"/>
    <dgm:cxn modelId="{858DCA99-7A21-4368-BDF5-CF258CBD3BA3}" type="presOf" srcId="{A1AB9C22-DFB5-45E3-A5B1-8E9583147326}" destId="{4930C25F-82D7-4444-8BA2-9652774E3478}" srcOrd="0" destOrd="0" presId="urn:microsoft.com/office/officeart/2005/8/layout/cycle5"/>
    <dgm:cxn modelId="{14C814B6-4155-4DD9-9445-7E5C96F54A39}" type="presOf" srcId="{4A0BD52C-D9C7-4170-8954-D38A348161CC}" destId="{B2127ED1-8C31-478A-BFB2-017DBB59D591}" srcOrd="0" destOrd="0" presId="urn:microsoft.com/office/officeart/2005/8/layout/cycle5"/>
    <dgm:cxn modelId="{DC8365F4-C589-4A69-88FC-F06F89CFC05A}" type="presOf" srcId="{58D48A48-C4E1-491B-8B2C-914B52BBDC6B}" destId="{835DE025-7716-4119-937D-9291BD5DA833}" srcOrd="0" destOrd="0" presId="urn:microsoft.com/office/officeart/2005/8/layout/cycle5"/>
    <dgm:cxn modelId="{DFDA4F53-B029-41A3-A846-34D78571D868}" type="presParOf" srcId="{835DE025-7716-4119-937D-9291BD5DA833}" destId="{4930C25F-82D7-4444-8BA2-9652774E3478}" srcOrd="0" destOrd="0" presId="urn:microsoft.com/office/officeart/2005/8/layout/cycle5"/>
    <dgm:cxn modelId="{A6A51C2E-E04F-4129-B6A6-013357C35C3E}" type="presParOf" srcId="{835DE025-7716-4119-937D-9291BD5DA833}" destId="{376391AD-E885-4681-9CD8-DA70C9BE3B9E}" srcOrd="1" destOrd="0" presId="urn:microsoft.com/office/officeart/2005/8/layout/cycle5"/>
    <dgm:cxn modelId="{749F523C-AF25-4ABF-9916-B37961A1114E}" type="presParOf" srcId="{835DE025-7716-4119-937D-9291BD5DA833}" destId="{2F7024AB-24BA-459B-9DED-DA532B6859AE}" srcOrd="2" destOrd="0" presId="urn:microsoft.com/office/officeart/2005/8/layout/cycle5"/>
    <dgm:cxn modelId="{A8F0EE91-2F9F-4DE9-9F75-369FA0F1FA5E}" type="presParOf" srcId="{835DE025-7716-4119-937D-9291BD5DA833}" destId="{0A82E4F8-B236-4A6F-B448-F1F87FF4CA40}" srcOrd="3" destOrd="0" presId="urn:microsoft.com/office/officeart/2005/8/layout/cycle5"/>
    <dgm:cxn modelId="{63652F15-A3FE-4BB5-B4CC-A6B36FD0AB7F}" type="presParOf" srcId="{835DE025-7716-4119-937D-9291BD5DA833}" destId="{E308611F-B3FB-4F8C-9214-6DB5CD4ED35E}" srcOrd="4" destOrd="0" presId="urn:microsoft.com/office/officeart/2005/8/layout/cycle5"/>
    <dgm:cxn modelId="{B18E098E-3280-47CC-8C0F-595A3DC684DB}" type="presParOf" srcId="{835DE025-7716-4119-937D-9291BD5DA833}" destId="{BB5C0CFB-AD38-4F1C-A8D2-D7F93A9EB184}" srcOrd="5" destOrd="0" presId="urn:microsoft.com/office/officeart/2005/8/layout/cycle5"/>
    <dgm:cxn modelId="{C25AE75A-2326-4365-AD24-E2A11A4AFE8E}" type="presParOf" srcId="{835DE025-7716-4119-937D-9291BD5DA833}" destId="{B2127ED1-8C31-478A-BFB2-017DBB59D591}" srcOrd="6" destOrd="0" presId="urn:microsoft.com/office/officeart/2005/8/layout/cycle5"/>
    <dgm:cxn modelId="{4822BD27-785F-4DF3-8210-B50E8AEB7CA5}" type="presParOf" srcId="{835DE025-7716-4119-937D-9291BD5DA833}" destId="{2DFA8A9E-24E6-4933-8C6A-3A3EEECBF862}" srcOrd="7" destOrd="0" presId="urn:microsoft.com/office/officeart/2005/8/layout/cycle5"/>
    <dgm:cxn modelId="{9B91C0F4-05F5-4A2D-A89D-F4595AFBF5AE}" type="presParOf" srcId="{835DE025-7716-4119-937D-9291BD5DA833}" destId="{23CBD130-56DE-4466-9FC8-0CACEADFB381}" srcOrd="8" destOrd="0" presId="urn:microsoft.com/office/officeart/2005/8/layout/cycle5"/>
    <dgm:cxn modelId="{43CE6CA0-1067-4E51-B8BA-14DFF787C274}" type="presParOf" srcId="{835DE025-7716-4119-937D-9291BD5DA833}" destId="{A2122EC8-7FCE-4868-9530-41434AEA4E9F}" srcOrd="9" destOrd="0" presId="urn:microsoft.com/office/officeart/2005/8/layout/cycle5"/>
    <dgm:cxn modelId="{C7F0BD74-E016-4334-94D5-5DEFD327740D}" type="presParOf" srcId="{835DE025-7716-4119-937D-9291BD5DA833}" destId="{6023C587-FF58-4369-8E6F-D7B06ACE8BCE}" srcOrd="10" destOrd="0" presId="urn:microsoft.com/office/officeart/2005/8/layout/cycle5"/>
    <dgm:cxn modelId="{2E4AA1A4-8B35-4CB3-A565-28CD10762545}" type="presParOf" srcId="{835DE025-7716-4119-937D-9291BD5DA833}" destId="{63A63D31-84AC-4A18-96D4-42703050BBCA}" srcOrd="11" destOrd="0" presId="urn:microsoft.com/office/officeart/2005/8/layout/cycle5"/>
    <dgm:cxn modelId="{0810AADC-1384-4033-BED5-8232D5C447FC}" type="presParOf" srcId="{835DE025-7716-4119-937D-9291BD5DA833}" destId="{AA5BCBCE-A788-4301-981A-BF24FB99E912}" srcOrd="12" destOrd="0" presId="urn:microsoft.com/office/officeart/2005/8/layout/cycle5"/>
    <dgm:cxn modelId="{D2D2A301-7FB2-4FFA-9C79-C73FA34D25BB}" type="presParOf" srcId="{835DE025-7716-4119-937D-9291BD5DA833}" destId="{94C1EC24-DB95-493B-AB45-AAAD9DABCAFB}" srcOrd="13" destOrd="0" presId="urn:microsoft.com/office/officeart/2005/8/layout/cycle5"/>
    <dgm:cxn modelId="{03D6490E-2AE9-48D7-ADA6-04D1EE28DC5D}" type="presParOf" srcId="{835DE025-7716-4119-937D-9291BD5DA833}" destId="{BFC62124-E1A4-41A9-81A5-F06F646F4DD1}" srcOrd="14" destOrd="0" presId="urn:microsoft.com/office/officeart/2005/8/layout/cycle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EC0AEAA-935F-4033-9F78-98079BFA12A1}" type="datetimeFigureOut">
              <a:rPr lang="en-US"/>
              <a:pPr>
                <a:defRPr/>
              </a:pPr>
              <a:t>5/14/2014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F827C37-87F1-4098-A476-10D15E90E3B5}" type="slidenum">
              <a:rPr lang="en-US"/>
              <a:pPr>
                <a:defRPr/>
              </a:pPr>
              <a:t>‹#›</a:t>
            </a:fld>
            <a:endParaRPr lang="en-US"/>
          </a:p>
        </p:txBody>
      </p:sp>
    </p:spTree>
    <p:extLst>
      <p:ext uri="{BB962C8B-B14F-4D97-AF65-F5344CB8AC3E}">
        <p14:creationId xmlns:p14="http://schemas.microsoft.com/office/powerpoint/2010/main" xmlns="" val="1951830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F292E98-53D7-4A9E-884B-84DF1E23D43B}" type="datetimeFigureOut">
              <a:rPr lang="en-US"/>
              <a:pPr>
                <a:defRPr/>
              </a:pPr>
              <a:t>5/14/2014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BAF778F-C509-403E-B248-8D58B54B0D81}" type="slidenum">
              <a:rPr lang="en-US"/>
              <a:pPr>
                <a:defRPr/>
              </a:pPr>
              <a:t>‹#›</a:t>
            </a:fld>
            <a:endParaRPr lang="en-US"/>
          </a:p>
        </p:txBody>
      </p:sp>
    </p:spTree>
    <p:extLst>
      <p:ext uri="{BB962C8B-B14F-4D97-AF65-F5344CB8AC3E}">
        <p14:creationId xmlns:p14="http://schemas.microsoft.com/office/powerpoint/2010/main" xmlns="" val="14201213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BAF778F-C509-403E-B248-8D58B54B0D81}"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778F-C509-403E-B248-8D58B54B0D81}"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778F-C509-403E-B248-8D58B54B0D81}"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778F-C509-403E-B248-8D58B54B0D81}"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778F-C509-403E-B248-8D58B54B0D81}"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778F-C509-403E-B248-8D58B54B0D81}"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778F-C509-403E-B248-8D58B54B0D81}"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778F-C509-403E-B248-8D58B54B0D81}"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778F-C509-403E-B248-8D58B54B0D81}"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778F-C509-403E-B248-8D58B54B0D81}"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778F-C509-403E-B248-8D58B54B0D81}"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778F-C509-403E-B248-8D58B54B0D81}"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778F-C509-403E-B248-8D58B54B0D81}"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778F-C509-403E-B248-8D58B54B0D81}"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778F-C509-403E-B248-8D58B54B0D81}"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778F-C509-403E-B248-8D58B54B0D81}"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778F-C509-403E-B248-8D58B54B0D81}"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778F-C509-403E-B248-8D58B54B0D81}"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778F-C509-403E-B248-8D58B54B0D81}"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778F-C509-403E-B248-8D58B54B0D81}"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778F-C509-403E-B248-8D58B54B0D81}"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38F355-4B9C-4669-8C4B-495A91A54882}" type="slidenum">
              <a:rPr lang="en-US"/>
              <a:pPr fontAlgn="base">
                <a:spcBef>
                  <a:spcPct val="0"/>
                </a:spcBef>
                <a:spcAft>
                  <a:spcPct val="0"/>
                </a:spcAft>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778F-C509-403E-B248-8D58B54B0D81}"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778F-C509-403E-B248-8D58B54B0D81}"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778F-C509-403E-B248-8D58B54B0D81}"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778F-C509-403E-B248-8D58B54B0D81}"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778F-C509-403E-B248-8D58B54B0D81}"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778F-C509-403E-B248-8D58B54B0D81}"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778F-C509-403E-B248-8D58B54B0D81}"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7607B44-5542-45F1-B181-71D0BBFD5005}" type="datetimeFigureOut">
              <a:rPr lang="en-US"/>
              <a:pPr>
                <a:defRPr/>
              </a:pPr>
              <a:t>5/14/2014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720B47-FD80-4B68-9873-F4BD2A8C294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4ACF7B-0D6E-4A88-9164-2BEFBB9F8B71}" type="datetimeFigureOut">
              <a:rPr lang="en-US"/>
              <a:pPr>
                <a:defRPr/>
              </a:pPr>
              <a:t>5/14/2014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64D6B4-2910-409A-B6D5-329BE520378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43A29F-0CF3-4127-9A3A-8072D4A0E62A}" type="datetimeFigureOut">
              <a:rPr lang="en-US"/>
              <a:pPr>
                <a:defRPr/>
              </a:pPr>
              <a:t>5/14/2014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ECEB50-A4F8-477D-BADF-D4D36C7337F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7C7F99-C0A9-4961-BA5F-0852EB4B2672}" type="datetimeFigureOut">
              <a:rPr lang="en-US"/>
              <a:pPr>
                <a:defRPr/>
              </a:pPr>
              <a:t>5/14/2014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568E9D-47C5-4C31-8A0C-FD8D5B9EEC6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78AE9C4-BDA0-4F34-B0AF-CA4776FA9B35}" type="datetimeFigureOut">
              <a:rPr lang="en-US"/>
              <a:pPr>
                <a:defRPr/>
              </a:pPr>
              <a:t>5/14/2014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A49487-46E4-4C88-BAA6-4CFE9510397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F4188EF-AA5C-4612-A152-9C3EDE42CA7A}" type="datetimeFigureOut">
              <a:rPr lang="en-US"/>
              <a:pPr>
                <a:defRPr/>
              </a:pPr>
              <a:t>5/14/2014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1245D9-ADBD-4AAA-B61A-A722AD343F3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FD8D3D8-5477-4021-BB13-8B1318797284}" type="datetimeFigureOut">
              <a:rPr lang="en-US"/>
              <a:pPr>
                <a:defRPr/>
              </a:pPr>
              <a:t>5/14/2014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8ABD27C-624C-4877-B3A8-49D414D282F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EE60C1C-9570-432E-8744-F41BCA46D94E}" type="datetimeFigureOut">
              <a:rPr lang="en-US"/>
              <a:pPr>
                <a:defRPr/>
              </a:pPr>
              <a:t>5/14/2014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7A501FB-C08D-4DB4-BA98-60946DD747F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2039A0D-3379-44A8-B6ED-75E24FD9484F}" type="datetimeFigureOut">
              <a:rPr lang="en-US"/>
              <a:pPr>
                <a:defRPr/>
              </a:pPr>
              <a:t>5/14/2014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EF92D43-67C3-4349-9F25-70EB530ACF8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998376-5D98-41F0-B886-584A79B0BAC8}" type="datetimeFigureOut">
              <a:rPr lang="en-US"/>
              <a:pPr>
                <a:defRPr/>
              </a:pPr>
              <a:t>5/14/2014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D8C2B2-2D46-4FE3-A3BC-DD792564BBF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B2E617-E51D-4CC8-AD8C-8AF8D16DBEE5}" type="datetimeFigureOut">
              <a:rPr lang="en-US"/>
              <a:pPr>
                <a:defRPr/>
              </a:pPr>
              <a:t>5/14/2014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774A2E-F544-405C-9E31-6BE741E5DF9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567588A-8940-44C8-B916-0B947754128A}" type="datetimeFigureOut">
              <a:rPr lang="en-US"/>
              <a:pPr>
                <a:defRPr/>
              </a:pPr>
              <a:t>5/14/2014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171627C-CF1C-41E2-8E79-6687AFF76D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jpeg"/><Relationship Id="rId7" Type="http://schemas.openxmlformats.org/officeDocument/2006/relationships/diagramQuickStyle" Target="../diagrams/quickStyle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jpe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graphics8.nytimes.com/images/2009/03/21/business/21beacon01-600.jpg"/>
          <p:cNvPicPr>
            <a:picLocks noChangeAspect="1" noChangeArrowheads="1"/>
          </p:cNvPicPr>
          <p:nvPr/>
        </p:nvPicPr>
        <p:blipFill>
          <a:blip r:embed="rId3" cstate="print">
            <a:duotone>
              <a:schemeClr val="bg2">
                <a:shade val="45000"/>
                <a:satMod val="135000"/>
              </a:schemeClr>
              <a:prstClr val="white"/>
            </a:duotone>
            <a:lum bright="-7000" contrast="39000"/>
          </a:blip>
          <a:srcRect/>
          <a:stretch>
            <a:fillRect/>
          </a:stretch>
        </p:blipFill>
        <p:spPr bwMode="auto">
          <a:xfrm>
            <a:off x="0" y="533400"/>
            <a:ext cx="9144000" cy="5715000"/>
          </a:xfrm>
          <a:prstGeom prst="rect">
            <a:avLst/>
          </a:prstGeom>
          <a:noFill/>
          <a:ln>
            <a:noFill/>
          </a:ln>
        </p:spPr>
      </p:pic>
      <p:sp>
        <p:nvSpPr>
          <p:cNvPr id="8" name="Rectangle 7"/>
          <p:cNvSpPr/>
          <p:nvPr/>
        </p:nvSpPr>
        <p:spPr>
          <a:xfrm>
            <a:off x="0" y="6096000"/>
            <a:ext cx="9144000" cy="76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0" y="0"/>
            <a:ext cx="9144000" cy="76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419600" y="4772025"/>
            <a:ext cx="4572000" cy="923925"/>
          </a:xfrm>
          <a:prstGeom prst="rect">
            <a:avLst/>
          </a:prstGeom>
        </p:spPr>
        <p:txBody>
          <a:bodyPr>
            <a:spAutoFit/>
          </a:bodyPr>
          <a:lstStyle/>
          <a:p>
            <a:pPr algn="r" fontAlgn="auto">
              <a:spcBef>
                <a:spcPts val="0"/>
              </a:spcBef>
              <a:spcAft>
                <a:spcPts val="0"/>
              </a:spcAft>
              <a:defRPr/>
            </a:pPr>
            <a:r>
              <a:rPr lang="en-US" altLang="en-US" b="1" dirty="0">
                <a:effectLst>
                  <a:outerShdw blurRad="38100" dist="38100" dir="2700000" algn="tl">
                    <a:srgbClr val="000000">
                      <a:alpha val="43137"/>
                    </a:srgbClr>
                  </a:outerShdw>
                </a:effectLst>
                <a:latin typeface="+mn-lt"/>
                <a:cs typeface="+mn-cs"/>
              </a:rPr>
              <a:t>Michael E. Kenneally, Jr., Esq. </a:t>
            </a:r>
          </a:p>
          <a:p>
            <a:pPr algn="r" fontAlgn="auto">
              <a:spcBef>
                <a:spcPts val="0"/>
              </a:spcBef>
              <a:spcAft>
                <a:spcPts val="0"/>
              </a:spcAft>
              <a:defRPr/>
            </a:pPr>
            <a:r>
              <a:rPr lang="en-US" altLang="en-US" b="1" dirty="0">
                <a:effectLst>
                  <a:outerShdw blurRad="38100" dist="38100" dir="2700000" algn="tl">
                    <a:srgbClr val="000000">
                      <a:alpha val="43137"/>
                    </a:srgbClr>
                  </a:outerShdw>
                </a:effectLst>
                <a:latin typeface="+mn-lt"/>
                <a:cs typeface="+mn-cs"/>
              </a:rPr>
              <a:t>The Association of Towns of </a:t>
            </a:r>
          </a:p>
          <a:p>
            <a:pPr algn="r" fontAlgn="auto">
              <a:spcBef>
                <a:spcPts val="0"/>
              </a:spcBef>
              <a:spcAft>
                <a:spcPts val="0"/>
              </a:spcAft>
              <a:defRPr/>
            </a:pPr>
            <a:r>
              <a:rPr lang="en-US" altLang="en-US" b="1" dirty="0">
                <a:effectLst>
                  <a:outerShdw blurRad="38100" dist="38100" dir="2700000" algn="tl">
                    <a:srgbClr val="000000">
                      <a:alpha val="43137"/>
                    </a:srgbClr>
                  </a:outerShdw>
                </a:effectLst>
                <a:latin typeface="+mn-lt"/>
                <a:cs typeface="+mn-cs"/>
              </a:rPr>
              <a:t>the State of New York</a:t>
            </a:r>
          </a:p>
        </p:txBody>
      </p:sp>
      <p:sp>
        <p:nvSpPr>
          <p:cNvPr id="13" name="Rectangle 6"/>
          <p:cNvSpPr>
            <a:spLocks noChangeArrowheads="1"/>
          </p:cNvSpPr>
          <p:nvPr/>
        </p:nvSpPr>
        <p:spPr bwMode="auto">
          <a:xfrm>
            <a:off x="228600" y="4724400"/>
            <a:ext cx="2971800" cy="923925"/>
          </a:xfrm>
          <a:prstGeom prst="rect">
            <a:avLst/>
          </a:prstGeom>
          <a:noFill/>
          <a:ln w="9525">
            <a:noFill/>
            <a:miter lim="800000"/>
            <a:headEnd/>
            <a:tailEnd/>
          </a:ln>
          <a:effectLst/>
        </p:spPr>
        <p:txBody>
          <a:bodyPr>
            <a:spAutoFit/>
          </a:bodyPr>
          <a:lstStyle/>
          <a:p>
            <a:pPr fontAlgn="auto">
              <a:spcBef>
                <a:spcPts val="0"/>
              </a:spcBef>
              <a:spcAft>
                <a:spcPts val="0"/>
              </a:spcAft>
              <a:defRPr/>
            </a:pPr>
            <a:r>
              <a:rPr lang="en-US" altLang="en-US" b="1" dirty="0">
                <a:effectLst>
                  <a:outerShdw blurRad="38100" dist="38100" dir="2700000" algn="tl">
                    <a:srgbClr val="000000">
                      <a:alpha val="43137"/>
                    </a:srgbClr>
                  </a:outerShdw>
                </a:effectLst>
                <a:latin typeface="+mn-lt"/>
                <a:cs typeface="+mn-cs"/>
              </a:rPr>
              <a:t>Sarah Brancatella, Esq.</a:t>
            </a:r>
          </a:p>
          <a:p>
            <a:pPr fontAlgn="auto">
              <a:spcBef>
                <a:spcPts val="0"/>
              </a:spcBef>
              <a:spcAft>
                <a:spcPts val="0"/>
              </a:spcAft>
              <a:defRPr/>
            </a:pPr>
            <a:r>
              <a:rPr lang="en-US" altLang="en-US" b="1" dirty="0">
                <a:effectLst>
                  <a:outerShdw blurRad="38100" dist="38100" dir="2700000" algn="tl">
                    <a:srgbClr val="000000">
                      <a:alpha val="43137"/>
                    </a:srgbClr>
                  </a:outerShdw>
                </a:effectLst>
                <a:latin typeface="+mn-lt"/>
                <a:cs typeface="+mn-cs"/>
              </a:rPr>
              <a:t>The Association of Towns of the State of New York</a:t>
            </a:r>
          </a:p>
        </p:txBody>
      </p:sp>
      <p:pic>
        <p:nvPicPr>
          <p:cNvPr id="2055" name="Picture 3"/>
          <p:cNvPicPr>
            <a:picLocks noChangeAspect="1" noChangeArrowheads="1"/>
          </p:cNvPicPr>
          <p:nvPr/>
        </p:nvPicPr>
        <p:blipFill>
          <a:blip r:embed="rId4" cstate="print">
            <a:lum contrast="2000"/>
          </a:blip>
          <a:srcRect/>
          <a:stretch>
            <a:fillRect/>
          </a:stretch>
        </p:blipFill>
        <p:spPr bwMode="auto">
          <a:xfrm>
            <a:off x="3676650" y="5410200"/>
            <a:ext cx="1666875" cy="1295400"/>
          </a:xfrm>
          <a:prstGeom prst="rect">
            <a:avLst/>
          </a:prstGeom>
          <a:noFill/>
          <a:ln w="9525">
            <a:solidFill>
              <a:schemeClr val="tx2"/>
            </a:solidFill>
            <a:miter lim="800000"/>
            <a:headEnd/>
            <a:tailEnd/>
          </a:ln>
        </p:spPr>
      </p:pic>
      <p:sp>
        <p:nvSpPr>
          <p:cNvPr id="14" name="Rectangle 13"/>
          <p:cNvSpPr/>
          <p:nvPr/>
        </p:nvSpPr>
        <p:spPr>
          <a:xfrm>
            <a:off x="1524000" y="3352800"/>
            <a:ext cx="5715000" cy="1077218"/>
          </a:xfrm>
          <a:prstGeom prst="rect">
            <a:avLst/>
          </a:prstGeom>
        </p:spPr>
        <p:txBody>
          <a:bodyPr>
            <a:spAutoFit/>
          </a:bodyPr>
          <a:lstStyle/>
          <a:p>
            <a:pPr algn="ctr" fontAlgn="auto">
              <a:spcBef>
                <a:spcPts val="0"/>
              </a:spcBef>
              <a:spcAft>
                <a:spcPts val="0"/>
              </a:spcAft>
              <a:buFont typeface="Arial" panose="020B0604020202020204" pitchFamily="34" charset="0"/>
              <a:buNone/>
              <a:defRPr/>
            </a:pPr>
            <a:r>
              <a:rPr lang="en-US" altLang="en-US" sz="3200" b="1" i="1" dirty="0">
                <a:effectLst>
                  <a:outerShdw blurRad="38100" dist="38100" dir="2700000" algn="tl">
                    <a:srgbClr val="000000">
                      <a:alpha val="43137"/>
                    </a:srgbClr>
                  </a:outerShdw>
                </a:effectLst>
                <a:latin typeface="+mn-lt"/>
                <a:cs typeface="+mn-cs"/>
              </a:rPr>
              <a:t>An Overview Of </a:t>
            </a:r>
            <a:r>
              <a:rPr lang="en-US" altLang="en-US" sz="3200" b="1" i="1" dirty="0" smtClean="0">
                <a:effectLst>
                  <a:outerShdw blurRad="38100" dist="38100" dir="2700000" algn="tl">
                    <a:srgbClr val="000000">
                      <a:alpha val="43137"/>
                    </a:srgbClr>
                  </a:outerShdw>
                </a:effectLst>
                <a:latin typeface="+mn-lt"/>
                <a:cs typeface="+mn-cs"/>
              </a:rPr>
              <a:t>Town Government and Administration</a:t>
            </a:r>
            <a:endParaRPr lang="en-US" altLang="en-US" sz="3200" b="1" i="1" dirty="0">
              <a:effectLst>
                <a:outerShdw blurRad="38100" dist="38100" dir="2700000" algn="tl">
                  <a:srgbClr val="000000">
                    <a:alpha val="43137"/>
                  </a:srgbClr>
                </a:outerShdw>
              </a:effectLst>
              <a:latin typeface="+mn-lt"/>
              <a:cs typeface="+mn-cs"/>
            </a:endParaRPr>
          </a:p>
        </p:txBody>
      </p:sp>
      <p:cxnSp>
        <p:nvCxnSpPr>
          <p:cNvPr id="17" name="Straight Arrow Connector 16"/>
          <p:cNvCxnSpPr/>
          <p:nvPr/>
        </p:nvCxnSpPr>
        <p:spPr>
          <a:xfrm>
            <a:off x="266700" y="3276600"/>
            <a:ext cx="853440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idx="4294967295"/>
          </p:nvPr>
        </p:nvSpPr>
        <p:spPr>
          <a:xfrm>
            <a:off x="381000" y="1981200"/>
            <a:ext cx="8229600" cy="1143000"/>
          </a:xfrm>
        </p:spPr>
        <p:txBody>
          <a:bodyPr/>
          <a:lstStyle/>
          <a:p>
            <a:pPr rtl="0" fontAlgn="auto"/>
            <a:r>
              <a:rPr lang="en-US" sz="7500" kern="1200" spc="-150" dirty="0" smtClean="0">
                <a:solidFill>
                  <a:schemeClr val="tx1"/>
                </a:solidFill>
                <a:effectLst>
                  <a:outerShdw blurRad="50800" dist="38100" algn="tr" rotWithShape="0">
                    <a:prstClr val="black">
                      <a:alpha val="40000"/>
                    </a:prstClr>
                  </a:outerShdw>
                </a:effectLst>
                <a:latin typeface="Arabic Typesetting"/>
                <a:ea typeface="+mn-ea"/>
                <a:cs typeface="Arabic Typesetting"/>
              </a:rPr>
              <a:t> </a:t>
            </a:r>
            <a:r>
              <a:rPr lang="en-US" sz="7500" b="1" kern="1200" spc="-150" dirty="0" smtClean="0">
                <a:solidFill>
                  <a:schemeClr val="tx1"/>
                </a:solidFill>
                <a:effectLst>
                  <a:outerShdw blurRad="50800" dist="38100" algn="tr" rotWithShape="0">
                    <a:prstClr val="black">
                      <a:alpha val="40000"/>
                    </a:prstClr>
                  </a:outerShdw>
                </a:effectLst>
                <a:latin typeface="Arabic Typesetting"/>
                <a:ea typeface="+mn-ea"/>
                <a:cs typeface="Arabic Typesetting"/>
              </a:rPr>
              <a:t>Welcome to Town Government: </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images.budgettravel.com/PH2008100202555.jpg"/>
          <p:cNvPicPr>
            <a:picLocks noChangeAspect="1" noChangeArrowheads="1"/>
          </p:cNvPicPr>
          <p:nvPr/>
        </p:nvPicPr>
        <p:blipFill>
          <a:blip r:embed="rId3" cstate="print">
            <a:duotone>
              <a:schemeClr val="bg2">
                <a:shade val="45000"/>
                <a:satMod val="135000"/>
              </a:schemeClr>
              <a:prstClr val="white"/>
            </a:duotone>
            <a:lum bright="11000" contrast="20000"/>
          </a:blip>
          <a:srcRect/>
          <a:stretch>
            <a:fillRect/>
          </a:stretch>
        </p:blipFill>
        <p:spPr bwMode="auto">
          <a:xfrm>
            <a:off x="0" y="1524000"/>
            <a:ext cx="9144000" cy="5334000"/>
          </a:xfrm>
          <a:prstGeom prst="rect">
            <a:avLst/>
          </a:prstGeom>
          <a:noFill/>
        </p:spPr>
      </p:pic>
      <p:sp>
        <p:nvSpPr>
          <p:cNvPr id="5" name="Rectangle 4"/>
          <p:cNvSpPr/>
          <p:nvPr/>
        </p:nvSpPr>
        <p:spPr>
          <a:xfrm>
            <a:off x="0" y="0"/>
            <a:ext cx="9144000"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fontAlgn="auto">
              <a:spcBef>
                <a:spcPts val="0"/>
              </a:spcBef>
              <a:spcAft>
                <a:spcPts val="0"/>
              </a:spcAft>
              <a:defRPr/>
            </a:pPr>
            <a:r>
              <a:rPr lang="en-US" sz="7200" dirty="0">
                <a:solidFill>
                  <a:prstClr val="white"/>
                </a:solidFill>
                <a:effectLst>
                  <a:outerShdw blurRad="50800" dist="50800" dir="5400000" algn="ctr" rotWithShape="0">
                    <a:prstClr val="black"/>
                  </a:outerShdw>
                </a:effectLst>
                <a:latin typeface="Arabic Typesetting" pitchFamily="66" charset="-78"/>
                <a:ea typeface="+mj-ea"/>
                <a:cs typeface="Arabic Typesetting" pitchFamily="66" charset="-78"/>
              </a:rPr>
              <a:t>     </a:t>
            </a:r>
            <a:endParaRPr lang="en-US" sz="6500" dirty="0"/>
          </a:p>
        </p:txBody>
      </p:sp>
      <p:pic>
        <p:nvPicPr>
          <p:cNvPr id="9220" name="Picture 3"/>
          <p:cNvPicPr>
            <a:picLocks noChangeAspect="1" noChangeArrowheads="1"/>
          </p:cNvPicPr>
          <p:nvPr/>
        </p:nvPicPr>
        <p:blipFill>
          <a:blip r:embed="rId4" cstate="print">
            <a:lum contrast="2000"/>
          </a:blip>
          <a:srcRect/>
          <a:stretch>
            <a:fillRect/>
          </a:stretch>
        </p:blipFill>
        <p:spPr bwMode="auto">
          <a:xfrm>
            <a:off x="280988" y="152400"/>
            <a:ext cx="1471612" cy="1143000"/>
          </a:xfrm>
          <a:prstGeom prst="rect">
            <a:avLst/>
          </a:prstGeom>
          <a:noFill/>
          <a:ln w="9525">
            <a:noFill/>
            <a:miter lim="800000"/>
            <a:headEnd/>
            <a:tailEnd/>
          </a:ln>
        </p:spPr>
      </p:pic>
      <p:sp>
        <p:nvSpPr>
          <p:cNvPr id="11" name="Rectangle 10"/>
          <p:cNvSpPr/>
          <p:nvPr/>
        </p:nvSpPr>
        <p:spPr>
          <a:xfrm>
            <a:off x="0" y="1524000"/>
            <a:ext cx="457200" cy="533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title"/>
          </p:nvPr>
        </p:nvSpPr>
        <p:spPr>
          <a:xfrm>
            <a:off x="838200" y="200025"/>
            <a:ext cx="8229600" cy="1143000"/>
          </a:xfrm>
        </p:spPr>
        <p:txBody>
          <a:bodyPr rtlCol="0">
            <a:noAutofit/>
          </a:bodyPr>
          <a:lstStyle/>
          <a:p>
            <a:pPr fontAlgn="auto">
              <a:spcAft>
                <a:spcPts val="0"/>
              </a:spcAft>
              <a:defRPr/>
            </a:pPr>
            <a:r>
              <a:rPr lang="en-US" altLang="en-US" sz="66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Town Board </a:t>
            </a:r>
          </a:p>
        </p:txBody>
      </p:sp>
      <p:sp>
        <p:nvSpPr>
          <p:cNvPr id="12" name="Subtitle 2"/>
          <p:cNvSpPr txBox="1">
            <a:spLocks/>
          </p:cNvSpPr>
          <p:nvPr/>
        </p:nvSpPr>
        <p:spPr bwMode="auto">
          <a:xfrm>
            <a:off x="609600" y="1676400"/>
            <a:ext cx="7848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 Legislative body - adopts local laws, ordinances and resolutions </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  Responsible for overall administration of town  </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 Control of town finances, budget and property</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 Authorizes and approves all purchases and contracts entered into by town</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 Appoints officers and employees, sets salaries</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 Sets policy</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Creates and administers improvement districts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interstate-guide.com/images490/i-490_ny_wt_12.jpg"/>
          <p:cNvPicPr>
            <a:picLocks noChangeAspect="1" noChangeArrowheads="1"/>
          </p:cNvPicPr>
          <p:nvPr/>
        </p:nvPicPr>
        <p:blipFill>
          <a:blip r:embed="rId3" cstate="print">
            <a:duotone>
              <a:prstClr val="black"/>
              <a:srgbClr val="D9C3A5">
                <a:tint val="50000"/>
                <a:satMod val="180000"/>
              </a:srgbClr>
            </a:duotone>
            <a:lum bright="63000" contrast="46000"/>
          </a:blip>
          <a:srcRect/>
          <a:stretch>
            <a:fillRect/>
          </a:stretch>
        </p:blipFill>
        <p:spPr bwMode="auto">
          <a:xfrm>
            <a:off x="457200" y="1524000"/>
            <a:ext cx="8686800" cy="5334000"/>
          </a:xfrm>
          <a:prstGeom prst="rect">
            <a:avLst/>
          </a:prstGeom>
          <a:noFill/>
        </p:spPr>
      </p:pic>
      <p:sp>
        <p:nvSpPr>
          <p:cNvPr id="5" name="Rectangle 4"/>
          <p:cNvSpPr/>
          <p:nvPr/>
        </p:nvSpPr>
        <p:spPr>
          <a:xfrm>
            <a:off x="0" y="0"/>
            <a:ext cx="9144000"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fontAlgn="auto">
              <a:spcBef>
                <a:spcPts val="0"/>
              </a:spcBef>
              <a:spcAft>
                <a:spcPts val="0"/>
              </a:spcAft>
              <a:defRPr/>
            </a:pPr>
            <a:r>
              <a:rPr lang="en-US" sz="7200" dirty="0">
                <a:solidFill>
                  <a:prstClr val="white"/>
                </a:solidFill>
                <a:effectLst>
                  <a:outerShdw blurRad="50800" dist="50800" dir="5400000" algn="ctr" rotWithShape="0">
                    <a:prstClr val="black"/>
                  </a:outerShdw>
                </a:effectLst>
                <a:latin typeface="Arabic Typesetting" pitchFamily="66" charset="-78"/>
                <a:ea typeface="+mj-ea"/>
                <a:cs typeface="Arabic Typesetting" pitchFamily="66" charset="-78"/>
              </a:rPr>
              <a:t>     </a:t>
            </a:r>
            <a:endParaRPr lang="en-US" sz="6500" dirty="0"/>
          </a:p>
        </p:txBody>
      </p:sp>
      <p:pic>
        <p:nvPicPr>
          <p:cNvPr id="10244" name="Picture 3"/>
          <p:cNvPicPr>
            <a:picLocks noChangeAspect="1" noChangeArrowheads="1"/>
          </p:cNvPicPr>
          <p:nvPr/>
        </p:nvPicPr>
        <p:blipFill>
          <a:blip r:embed="rId4" cstate="print"/>
          <a:srcRect/>
          <a:stretch>
            <a:fillRect/>
          </a:stretch>
        </p:blipFill>
        <p:spPr bwMode="auto">
          <a:xfrm>
            <a:off x="280988" y="152400"/>
            <a:ext cx="1471612" cy="1143000"/>
          </a:xfrm>
          <a:prstGeom prst="rect">
            <a:avLst/>
          </a:prstGeom>
          <a:noFill/>
          <a:ln w="9525">
            <a:noFill/>
            <a:miter lim="800000"/>
            <a:headEnd/>
            <a:tailEnd/>
          </a:ln>
        </p:spPr>
      </p:pic>
      <p:sp>
        <p:nvSpPr>
          <p:cNvPr id="8" name="Rectangle 7"/>
          <p:cNvSpPr/>
          <p:nvPr/>
        </p:nvSpPr>
        <p:spPr>
          <a:xfrm>
            <a:off x="0" y="1524000"/>
            <a:ext cx="457200" cy="533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title"/>
          </p:nvPr>
        </p:nvSpPr>
        <p:spPr>
          <a:xfrm>
            <a:off x="762000" y="228600"/>
            <a:ext cx="8229600" cy="1143000"/>
          </a:xfrm>
        </p:spPr>
        <p:txBody>
          <a:bodyPr rtlCol="0">
            <a:normAutofit/>
          </a:bodyPr>
          <a:lstStyle/>
          <a:p>
            <a:pPr fontAlgn="auto">
              <a:spcAft>
                <a:spcPts val="0"/>
              </a:spcAft>
              <a:defRPr/>
            </a:pPr>
            <a:r>
              <a:rPr lang="en-US" altLang="en-US" sz="66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Town Board</a:t>
            </a:r>
          </a:p>
        </p:txBody>
      </p:sp>
      <p:sp>
        <p:nvSpPr>
          <p:cNvPr id="10" name="Rectangle 9"/>
          <p:cNvSpPr/>
          <p:nvPr/>
        </p:nvSpPr>
        <p:spPr>
          <a:xfrm>
            <a:off x="838200" y="1828801"/>
            <a:ext cx="7620000" cy="830997"/>
          </a:xfrm>
          <a:prstGeom prst="rect">
            <a:avLst/>
          </a:prstGeom>
        </p:spPr>
        <p:txBody>
          <a:bodyPr wrap="square" numCol="2">
            <a:spAutoFit/>
          </a:bodyPr>
          <a:lstStyle/>
          <a:p>
            <a:pPr marL="274320" indent="-274320" fontAlgn="auto">
              <a:spcBef>
                <a:spcPts val="0"/>
              </a:spcBef>
              <a:spcAft>
                <a:spcPts val="0"/>
              </a:spcAft>
              <a:buFont typeface="Wingdings 2"/>
              <a:buChar char=""/>
              <a:defRPr/>
            </a:pPr>
            <a:endParaRPr lang="en-US" sz="2400" b="1" dirty="0" smtClean="0"/>
          </a:p>
          <a:p>
            <a:pPr marL="731520" lvl="1" indent="-274320" fontAlgn="auto">
              <a:spcBef>
                <a:spcPts val="0"/>
              </a:spcBef>
              <a:spcAft>
                <a:spcPts val="0"/>
              </a:spcAft>
              <a:buFont typeface="Wingdings 2"/>
              <a:buChar char=""/>
              <a:defRPr/>
            </a:pPr>
            <a:endParaRPr lang="en-US" sz="2400" b="1" dirty="0" smtClean="0"/>
          </a:p>
        </p:txBody>
      </p:sp>
      <p:sp>
        <p:nvSpPr>
          <p:cNvPr id="9" name="Content Placeholder 2"/>
          <p:cNvSpPr>
            <a:spLocks noGrp="1"/>
          </p:cNvSpPr>
          <p:nvPr>
            <p:ph idx="1"/>
          </p:nvPr>
        </p:nvSpPr>
        <p:spPr>
          <a:xfrm>
            <a:off x="457200" y="1600200"/>
            <a:ext cx="8229600" cy="4525963"/>
          </a:xfrm>
        </p:spPr>
        <p:txBody>
          <a:bodyPr/>
          <a:lstStyle/>
          <a:p>
            <a:r>
              <a:rPr lang="en-US" b="1" dirty="0" smtClean="0"/>
              <a:t>Can only act as a body</a:t>
            </a:r>
          </a:p>
          <a:p>
            <a:r>
              <a:rPr lang="en-US" b="1" dirty="0" smtClean="0"/>
              <a:t>Town board does not act alone in administering affairs of the town.</a:t>
            </a:r>
            <a:endParaRPr lang="en-US" b="1" dirty="0"/>
          </a:p>
          <a:p>
            <a:r>
              <a:rPr lang="en-US" b="1" dirty="0" smtClean="0"/>
              <a:t>Relies on a broad range of boards, bodies and officers to carry out administration of town.</a:t>
            </a:r>
          </a:p>
          <a:p>
            <a:r>
              <a:rPr lang="en-US" b="1" dirty="0" smtClean="0"/>
              <a:t>May </a:t>
            </a:r>
            <a:r>
              <a:rPr lang="en-US" b="1" dirty="0"/>
              <a:t>delegate </a:t>
            </a:r>
            <a:r>
              <a:rPr lang="en-US" b="1" dirty="0" smtClean="0"/>
              <a:t>its day-to-day </a:t>
            </a:r>
            <a:r>
              <a:rPr lang="en-US" b="1" dirty="0"/>
              <a:t>administrative responsibility to </a:t>
            </a:r>
            <a:r>
              <a:rPr lang="en-US" b="1" dirty="0" smtClean="0"/>
              <a:t>supervisor.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i.dailymail.co.uk/i/pix/2012/02/03/article-0-11915807000005DC-620_634x395.jpg"/>
          <p:cNvPicPr>
            <a:picLocks noChangeAspect="1" noChangeArrowheads="1"/>
          </p:cNvPicPr>
          <p:nvPr/>
        </p:nvPicPr>
        <p:blipFill>
          <a:blip r:embed="rId3" cstate="print">
            <a:duotone>
              <a:schemeClr val="bg2">
                <a:shade val="45000"/>
                <a:satMod val="135000"/>
              </a:schemeClr>
              <a:prstClr val="white"/>
            </a:duotone>
            <a:lum bright="7000" contrast="29000"/>
          </a:blip>
          <a:srcRect/>
          <a:stretch>
            <a:fillRect/>
          </a:stretch>
        </p:blipFill>
        <p:spPr bwMode="auto">
          <a:xfrm>
            <a:off x="0" y="1532625"/>
            <a:ext cx="9144000" cy="5317175"/>
          </a:xfrm>
          <a:prstGeom prst="rect">
            <a:avLst/>
          </a:prstGeom>
          <a:noFill/>
        </p:spPr>
      </p:pic>
      <p:sp>
        <p:nvSpPr>
          <p:cNvPr id="5" name="Rectangle 4"/>
          <p:cNvSpPr/>
          <p:nvPr/>
        </p:nvSpPr>
        <p:spPr>
          <a:xfrm>
            <a:off x="0" y="0"/>
            <a:ext cx="9144000"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fontAlgn="auto">
              <a:spcBef>
                <a:spcPts val="0"/>
              </a:spcBef>
              <a:spcAft>
                <a:spcPts val="0"/>
              </a:spcAft>
              <a:defRPr/>
            </a:pPr>
            <a:r>
              <a:rPr lang="en-US" sz="7200" dirty="0">
                <a:solidFill>
                  <a:prstClr val="white"/>
                </a:solidFill>
                <a:effectLst>
                  <a:outerShdw blurRad="50800" dist="50800" dir="5400000" algn="ctr" rotWithShape="0">
                    <a:prstClr val="black"/>
                  </a:outerShdw>
                </a:effectLst>
                <a:latin typeface="Arabic Typesetting" pitchFamily="66" charset="-78"/>
                <a:ea typeface="+mj-ea"/>
                <a:cs typeface="Arabic Typesetting" pitchFamily="66" charset="-78"/>
              </a:rPr>
              <a:t>     </a:t>
            </a:r>
            <a:endParaRPr lang="en-US" sz="6500" dirty="0"/>
          </a:p>
        </p:txBody>
      </p:sp>
      <p:pic>
        <p:nvPicPr>
          <p:cNvPr id="11268" name="Picture 3"/>
          <p:cNvPicPr>
            <a:picLocks noChangeAspect="1" noChangeArrowheads="1"/>
          </p:cNvPicPr>
          <p:nvPr/>
        </p:nvPicPr>
        <p:blipFill>
          <a:blip r:embed="rId4" cstate="print">
            <a:lum contrast="2000"/>
          </a:blip>
          <a:srcRect/>
          <a:stretch>
            <a:fillRect/>
          </a:stretch>
        </p:blipFill>
        <p:spPr bwMode="auto">
          <a:xfrm>
            <a:off x="280988" y="152400"/>
            <a:ext cx="1471612" cy="1143000"/>
          </a:xfrm>
          <a:prstGeom prst="rect">
            <a:avLst/>
          </a:prstGeom>
          <a:noFill/>
          <a:ln w="9525">
            <a:noFill/>
            <a:miter lim="800000"/>
            <a:headEnd/>
            <a:tailEnd/>
          </a:ln>
        </p:spPr>
      </p:pic>
      <p:sp>
        <p:nvSpPr>
          <p:cNvPr id="10" name="Rectangle 9"/>
          <p:cNvSpPr/>
          <p:nvPr/>
        </p:nvSpPr>
        <p:spPr>
          <a:xfrm>
            <a:off x="0" y="1524000"/>
            <a:ext cx="457200" cy="533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1"/>
          <p:cNvSpPr>
            <a:spLocks noGrp="1"/>
          </p:cNvSpPr>
          <p:nvPr>
            <p:ph type="title"/>
          </p:nvPr>
        </p:nvSpPr>
        <p:spPr>
          <a:xfrm>
            <a:off x="914400" y="228600"/>
            <a:ext cx="8229600" cy="1143000"/>
          </a:xfrm>
        </p:spPr>
        <p:txBody>
          <a:bodyPr rtlCol="0">
            <a:noAutofit/>
          </a:bodyPr>
          <a:lstStyle/>
          <a:p>
            <a:pPr fontAlgn="auto">
              <a:spcAft>
                <a:spcPts val="0"/>
              </a:spcAft>
              <a:defRPr/>
            </a:pPr>
            <a:r>
              <a:rPr lang="en-US" altLang="en-US"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Real Property Tax: </a:t>
            </a:r>
            <a:br>
              <a:rPr lang="en-US" altLang="en-US"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br>
            <a:r>
              <a:rPr lang="en-US" altLang="en-US"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Assessment and Collection</a:t>
            </a:r>
          </a:p>
        </p:txBody>
      </p:sp>
      <p:sp>
        <p:nvSpPr>
          <p:cNvPr id="12" name="Content Placeholder 2"/>
          <p:cNvSpPr>
            <a:spLocks noGrp="1"/>
          </p:cNvSpPr>
          <p:nvPr>
            <p:ph idx="1"/>
          </p:nvPr>
        </p:nvSpPr>
        <p:spPr>
          <a:xfrm>
            <a:off x="457200" y="1600200"/>
            <a:ext cx="8229600" cy="4525963"/>
          </a:xfrm>
        </p:spPr>
        <p:txBody>
          <a:bodyPr/>
          <a:lstStyle/>
          <a:p>
            <a:r>
              <a:rPr lang="en-US" sz="3600" b="1" dirty="0" smtClean="0"/>
              <a:t>How do towns get funds needed </a:t>
            </a:r>
          </a:p>
          <a:p>
            <a:pPr>
              <a:buNone/>
            </a:pPr>
            <a:r>
              <a:rPr lang="en-US" sz="3600" b="1" dirty="0" smtClean="0"/>
              <a:t>	to operate?</a:t>
            </a:r>
          </a:p>
          <a:p>
            <a:pPr lvl="1"/>
            <a:r>
              <a:rPr lang="en-US" sz="3200" b="1" dirty="0" smtClean="0"/>
              <a:t>State / federal aid</a:t>
            </a:r>
          </a:p>
          <a:p>
            <a:pPr lvl="1"/>
            <a:r>
              <a:rPr lang="en-US" sz="3200" b="1" dirty="0" smtClean="0"/>
              <a:t>Sales tax, mortgage recording tax</a:t>
            </a:r>
          </a:p>
          <a:p>
            <a:pPr lvl="1"/>
            <a:r>
              <a:rPr lang="en-US" sz="3200" b="1" dirty="0" smtClean="0"/>
              <a:t>Fees and rents</a:t>
            </a:r>
          </a:p>
          <a:p>
            <a:pPr lvl="1"/>
            <a:r>
              <a:rPr lang="en-US" sz="3200" b="1" dirty="0" smtClean="0"/>
              <a:t>Real property taxation</a:t>
            </a:r>
            <a:endParaRPr lang="en-US" sz="32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upload.wikimedia.org/wikipedia/commons/thumb/4/4c/First_marker_on_NY_11A_north.jpg/220px-First_marker_on_NY_11A_north.jpg"/>
          <p:cNvPicPr>
            <a:picLocks noChangeAspect="1" noChangeArrowheads="1"/>
          </p:cNvPicPr>
          <p:nvPr/>
        </p:nvPicPr>
        <p:blipFill>
          <a:blip r:embed="rId3" cstate="print">
            <a:duotone>
              <a:schemeClr val="bg2">
                <a:shade val="45000"/>
                <a:satMod val="135000"/>
              </a:schemeClr>
              <a:prstClr val="white"/>
            </a:duotone>
            <a:lum bright="7000"/>
          </a:blip>
          <a:srcRect/>
          <a:stretch>
            <a:fillRect/>
          </a:stretch>
        </p:blipFill>
        <p:spPr bwMode="auto">
          <a:xfrm>
            <a:off x="457200" y="1524000"/>
            <a:ext cx="8686800" cy="5334000"/>
          </a:xfrm>
          <a:prstGeom prst="rect">
            <a:avLst/>
          </a:prstGeom>
          <a:noFill/>
        </p:spPr>
      </p:pic>
      <p:sp>
        <p:nvSpPr>
          <p:cNvPr id="5" name="Rectangle 4"/>
          <p:cNvSpPr/>
          <p:nvPr/>
        </p:nvSpPr>
        <p:spPr>
          <a:xfrm>
            <a:off x="0" y="0"/>
            <a:ext cx="9144000"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fontAlgn="auto">
              <a:spcBef>
                <a:spcPts val="0"/>
              </a:spcBef>
              <a:spcAft>
                <a:spcPts val="0"/>
              </a:spcAft>
              <a:defRPr/>
            </a:pPr>
            <a:r>
              <a:rPr lang="en-US" sz="7200" dirty="0">
                <a:solidFill>
                  <a:prstClr val="white"/>
                </a:solidFill>
                <a:effectLst>
                  <a:outerShdw blurRad="50800" dist="50800" dir="5400000" algn="ctr" rotWithShape="0">
                    <a:prstClr val="black"/>
                  </a:outerShdw>
                </a:effectLst>
                <a:latin typeface="Arabic Typesetting" pitchFamily="66" charset="-78"/>
                <a:ea typeface="+mj-ea"/>
                <a:cs typeface="Arabic Typesetting" pitchFamily="66" charset="-78"/>
              </a:rPr>
              <a:t>     </a:t>
            </a:r>
            <a:endParaRPr lang="en-US" sz="6500" dirty="0"/>
          </a:p>
        </p:txBody>
      </p:sp>
      <p:pic>
        <p:nvPicPr>
          <p:cNvPr id="12292" name="Picture 3"/>
          <p:cNvPicPr>
            <a:picLocks noChangeAspect="1" noChangeArrowheads="1"/>
          </p:cNvPicPr>
          <p:nvPr/>
        </p:nvPicPr>
        <p:blipFill>
          <a:blip r:embed="rId4" cstate="print"/>
          <a:srcRect/>
          <a:stretch>
            <a:fillRect/>
          </a:stretch>
        </p:blipFill>
        <p:spPr bwMode="auto">
          <a:xfrm>
            <a:off x="280988" y="152400"/>
            <a:ext cx="1471612" cy="1143000"/>
          </a:xfrm>
          <a:prstGeom prst="rect">
            <a:avLst/>
          </a:prstGeom>
          <a:noFill/>
          <a:ln w="9525">
            <a:noFill/>
            <a:miter lim="800000"/>
            <a:headEnd/>
            <a:tailEnd/>
          </a:ln>
        </p:spPr>
      </p:pic>
      <p:sp>
        <p:nvSpPr>
          <p:cNvPr id="8" name="Rectangle 7"/>
          <p:cNvSpPr/>
          <p:nvPr/>
        </p:nvSpPr>
        <p:spPr>
          <a:xfrm>
            <a:off x="0" y="1524000"/>
            <a:ext cx="457200" cy="533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title"/>
          </p:nvPr>
        </p:nvSpPr>
        <p:spPr>
          <a:xfrm>
            <a:off x="1019175" y="228600"/>
            <a:ext cx="8229600" cy="1143000"/>
          </a:xfrm>
        </p:spPr>
        <p:txBody>
          <a:bodyPr rtlCol="0">
            <a:normAutofit/>
          </a:bodyPr>
          <a:lstStyle/>
          <a:p>
            <a:pPr fontAlgn="auto">
              <a:spcAft>
                <a:spcPts val="0"/>
              </a:spcAft>
              <a:defRPr/>
            </a:pPr>
            <a:r>
              <a:rPr lang="en-US" altLang="en-US" sz="66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   The Real Property Tax Cycle</a:t>
            </a:r>
          </a:p>
        </p:txBody>
      </p:sp>
      <p:sp>
        <p:nvSpPr>
          <p:cNvPr id="11" name="Content Placeholder 2"/>
          <p:cNvSpPr>
            <a:spLocks noGrp="1"/>
          </p:cNvSpPr>
          <p:nvPr>
            <p:ph idx="1"/>
          </p:nvPr>
        </p:nvSpPr>
        <p:spPr>
          <a:xfrm>
            <a:off x="457200" y="1600200"/>
            <a:ext cx="3581400" cy="4524315"/>
          </a:xfrm>
        </p:spPr>
        <p:txBody>
          <a:bodyPr wrap="square">
            <a:spAutoFit/>
          </a:bodyPr>
          <a:lstStyle/>
          <a:p>
            <a:r>
              <a:rPr lang="en-US" sz="2400" b="1" dirty="0" smtClean="0"/>
              <a:t>Towns receive approximately 50% of their revenue through real property tax.</a:t>
            </a:r>
          </a:p>
          <a:p>
            <a:r>
              <a:rPr lang="en-US" sz="2400" b="1" dirty="0" smtClean="0"/>
              <a:t>Assessment of property</a:t>
            </a:r>
          </a:p>
          <a:p>
            <a:r>
              <a:rPr lang="en-US" sz="2400" b="1" dirty="0" smtClean="0"/>
              <a:t>Assessment roll developed</a:t>
            </a:r>
          </a:p>
          <a:p>
            <a:r>
              <a:rPr lang="en-US" sz="2400" b="1" dirty="0" smtClean="0"/>
              <a:t>Budget adopted</a:t>
            </a:r>
          </a:p>
          <a:p>
            <a:r>
              <a:rPr lang="en-US" sz="2400" b="1" dirty="0" smtClean="0"/>
              <a:t>Taxes extended and levied</a:t>
            </a:r>
          </a:p>
          <a:p>
            <a:r>
              <a:rPr lang="en-US" sz="2400" b="1" dirty="0" smtClean="0"/>
              <a:t>Taxes collected</a:t>
            </a:r>
            <a:endParaRPr lang="en-US" b="1" dirty="0"/>
          </a:p>
        </p:txBody>
      </p:sp>
      <p:graphicFrame>
        <p:nvGraphicFramePr>
          <p:cNvPr id="13" name="Diagram 12"/>
          <p:cNvGraphicFramePr/>
          <p:nvPr>
            <p:extLst>
              <p:ext uri="{D42A27DB-BD31-4B8C-83A1-F6EECF244321}">
                <p14:modId xmlns:p14="http://schemas.microsoft.com/office/powerpoint/2010/main" xmlns="" val="3994696981"/>
              </p:ext>
            </p:extLst>
          </p:nvPr>
        </p:nvGraphicFramePr>
        <p:xfrm>
          <a:off x="3933825" y="1676400"/>
          <a:ext cx="4876800" cy="4800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fontAlgn="auto">
              <a:spcBef>
                <a:spcPts val="0"/>
              </a:spcBef>
              <a:spcAft>
                <a:spcPts val="0"/>
              </a:spcAft>
              <a:defRPr/>
            </a:pPr>
            <a:r>
              <a:rPr lang="en-US" sz="7200" dirty="0">
                <a:solidFill>
                  <a:prstClr val="white"/>
                </a:solidFill>
                <a:effectLst>
                  <a:outerShdw blurRad="50800" dist="50800" dir="5400000" algn="ctr" rotWithShape="0">
                    <a:prstClr val="black"/>
                  </a:outerShdw>
                </a:effectLst>
                <a:latin typeface="Arabic Typesetting" pitchFamily="66" charset="-78"/>
                <a:ea typeface="+mj-ea"/>
                <a:cs typeface="Arabic Typesetting" pitchFamily="66" charset="-78"/>
              </a:rPr>
              <a:t>     </a:t>
            </a:r>
            <a:endParaRPr lang="en-US" sz="6500" dirty="0"/>
          </a:p>
        </p:txBody>
      </p:sp>
      <p:pic>
        <p:nvPicPr>
          <p:cNvPr id="13315" name="Picture 3"/>
          <p:cNvPicPr>
            <a:picLocks noChangeAspect="1" noChangeArrowheads="1"/>
          </p:cNvPicPr>
          <p:nvPr/>
        </p:nvPicPr>
        <p:blipFill>
          <a:blip r:embed="rId3" cstate="print"/>
          <a:srcRect/>
          <a:stretch>
            <a:fillRect/>
          </a:stretch>
        </p:blipFill>
        <p:spPr bwMode="auto">
          <a:xfrm>
            <a:off x="280988" y="152400"/>
            <a:ext cx="1471612" cy="1143000"/>
          </a:xfrm>
          <a:prstGeom prst="rect">
            <a:avLst/>
          </a:prstGeom>
          <a:noFill/>
          <a:ln w="9525">
            <a:noFill/>
            <a:miter lim="800000"/>
            <a:headEnd/>
            <a:tailEnd/>
          </a:ln>
        </p:spPr>
      </p:pic>
      <p:pic>
        <p:nvPicPr>
          <p:cNvPr id="10" name="Picture 9" descr="mountain.png"/>
          <p:cNvPicPr>
            <a:picLocks noChangeAspect="1"/>
          </p:cNvPicPr>
          <p:nvPr/>
        </p:nvPicPr>
        <p:blipFill>
          <a:blip r:embed="rId4" cstate="print">
            <a:duotone>
              <a:prstClr val="black"/>
              <a:srgbClr val="D9C3A5">
                <a:tint val="50000"/>
                <a:satMod val="180000"/>
              </a:srgbClr>
            </a:duotone>
            <a:lum bright="21000" contrast="44000"/>
          </a:blip>
          <a:stretch>
            <a:fillRect/>
          </a:stretch>
        </p:blipFill>
        <p:spPr>
          <a:xfrm>
            <a:off x="0" y="4798164"/>
            <a:ext cx="9144000" cy="2059836"/>
          </a:xfrm>
          <a:prstGeom prst="rect">
            <a:avLst/>
          </a:prstGeom>
        </p:spPr>
      </p:pic>
      <p:sp>
        <p:nvSpPr>
          <p:cNvPr id="8" name="Rectangle 7"/>
          <p:cNvSpPr/>
          <p:nvPr/>
        </p:nvSpPr>
        <p:spPr>
          <a:xfrm>
            <a:off x="0" y="1524000"/>
            <a:ext cx="457200" cy="533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title"/>
          </p:nvPr>
        </p:nvSpPr>
        <p:spPr>
          <a:xfrm>
            <a:off x="762000" y="228600"/>
            <a:ext cx="8229600" cy="1143000"/>
          </a:xfrm>
        </p:spPr>
        <p:txBody>
          <a:bodyPr rtlCol="0">
            <a:normAutofit fontScale="90000"/>
          </a:bodyPr>
          <a:lstStyle/>
          <a:p>
            <a:pPr fontAlgn="auto">
              <a:spcAft>
                <a:spcPts val="0"/>
              </a:spcAft>
              <a:defRPr/>
            </a:pPr>
            <a:r>
              <a:rPr lang="en-US" altLang="en-US" sz="66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   Fiscal Administration: </a:t>
            </a:r>
            <a:br>
              <a:rPr lang="en-US" altLang="en-US" sz="66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br>
            <a:r>
              <a:rPr lang="en-US" altLang="en-US" sz="66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Public Deposits</a:t>
            </a:r>
          </a:p>
        </p:txBody>
      </p:sp>
      <p:sp>
        <p:nvSpPr>
          <p:cNvPr id="11" name="Content Placeholder 2"/>
          <p:cNvSpPr>
            <a:spLocks noGrp="1"/>
          </p:cNvSpPr>
          <p:nvPr>
            <p:ph idx="1"/>
          </p:nvPr>
        </p:nvSpPr>
        <p:spPr>
          <a:xfrm>
            <a:off x="457200" y="1600200"/>
            <a:ext cx="8229600" cy="4525963"/>
          </a:xfrm>
        </p:spPr>
        <p:txBody>
          <a:bodyPr/>
          <a:lstStyle/>
          <a:p>
            <a:r>
              <a:rPr lang="en-US" sz="3600" b="1" dirty="0" smtClean="0"/>
              <a:t>Taxes collected are deposited into banks designated by town board.</a:t>
            </a:r>
          </a:p>
          <a:p>
            <a:r>
              <a:rPr lang="en-US" sz="3600" b="1" dirty="0" smtClean="0"/>
              <a:t>Town funds must be collateralized beyond FDIC-insured amounts.</a:t>
            </a:r>
          </a:p>
          <a:p>
            <a:r>
              <a:rPr lang="en-US" sz="3600" b="1" dirty="0"/>
              <a:t>Money not immediately needed may be temporarily invested in accordance with town’s investment </a:t>
            </a:r>
            <a:r>
              <a:rPr lang="en-US" sz="3600" b="1" dirty="0" smtClean="0"/>
              <a:t>policy.</a:t>
            </a:r>
            <a:endParaRPr lang="en-US" sz="36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upload.wikimedia.org/wikipedia/commons/thumb/4/4c/First_marker_on_NY_11A_north.jpg/220px-First_marker_on_NY_11A_north.jpg"/>
          <p:cNvPicPr>
            <a:picLocks noChangeAspect="1" noChangeArrowheads="1"/>
          </p:cNvPicPr>
          <p:nvPr/>
        </p:nvPicPr>
        <p:blipFill>
          <a:blip r:embed="rId3" cstate="print">
            <a:duotone>
              <a:schemeClr val="bg2">
                <a:shade val="45000"/>
                <a:satMod val="135000"/>
              </a:schemeClr>
              <a:prstClr val="white"/>
            </a:duotone>
            <a:lum bright="20000"/>
          </a:blip>
          <a:srcRect/>
          <a:stretch>
            <a:fillRect/>
          </a:stretch>
        </p:blipFill>
        <p:spPr bwMode="auto">
          <a:xfrm>
            <a:off x="457200" y="1524000"/>
            <a:ext cx="8686800" cy="5334000"/>
          </a:xfrm>
          <a:prstGeom prst="rect">
            <a:avLst/>
          </a:prstGeom>
          <a:noFill/>
        </p:spPr>
      </p:pic>
      <p:sp>
        <p:nvSpPr>
          <p:cNvPr id="5" name="Rectangle 4"/>
          <p:cNvSpPr/>
          <p:nvPr/>
        </p:nvSpPr>
        <p:spPr>
          <a:xfrm>
            <a:off x="0" y="0"/>
            <a:ext cx="9144000"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fontAlgn="auto">
              <a:spcBef>
                <a:spcPts val="0"/>
              </a:spcBef>
              <a:spcAft>
                <a:spcPts val="0"/>
              </a:spcAft>
              <a:defRPr/>
            </a:pPr>
            <a:r>
              <a:rPr lang="en-US" sz="7200" dirty="0">
                <a:solidFill>
                  <a:prstClr val="white"/>
                </a:solidFill>
                <a:effectLst>
                  <a:outerShdw blurRad="50800" dist="50800" dir="5400000" algn="ctr" rotWithShape="0">
                    <a:prstClr val="black"/>
                  </a:outerShdw>
                </a:effectLst>
                <a:latin typeface="Arabic Typesetting" pitchFamily="66" charset="-78"/>
                <a:ea typeface="+mj-ea"/>
                <a:cs typeface="Arabic Typesetting" pitchFamily="66" charset="-78"/>
              </a:rPr>
              <a:t>     </a:t>
            </a:r>
            <a:endParaRPr lang="en-US" sz="6500" dirty="0"/>
          </a:p>
        </p:txBody>
      </p:sp>
      <p:pic>
        <p:nvPicPr>
          <p:cNvPr id="14340" name="Picture 3"/>
          <p:cNvPicPr>
            <a:picLocks noChangeAspect="1" noChangeArrowheads="1"/>
          </p:cNvPicPr>
          <p:nvPr/>
        </p:nvPicPr>
        <p:blipFill>
          <a:blip r:embed="rId4" cstate="print"/>
          <a:srcRect/>
          <a:stretch>
            <a:fillRect/>
          </a:stretch>
        </p:blipFill>
        <p:spPr bwMode="auto">
          <a:xfrm>
            <a:off x="280988" y="152400"/>
            <a:ext cx="1471612" cy="1143000"/>
          </a:xfrm>
          <a:prstGeom prst="rect">
            <a:avLst/>
          </a:prstGeom>
          <a:noFill/>
          <a:ln w="9525">
            <a:noFill/>
            <a:miter lim="800000"/>
            <a:headEnd/>
            <a:tailEnd/>
          </a:ln>
        </p:spPr>
      </p:pic>
      <p:sp>
        <p:nvSpPr>
          <p:cNvPr id="8" name="Rectangle 7"/>
          <p:cNvSpPr/>
          <p:nvPr/>
        </p:nvSpPr>
        <p:spPr>
          <a:xfrm>
            <a:off x="0" y="1524000"/>
            <a:ext cx="457200" cy="533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title"/>
          </p:nvPr>
        </p:nvSpPr>
        <p:spPr>
          <a:xfrm>
            <a:off x="1133475" y="228600"/>
            <a:ext cx="8229600" cy="1143000"/>
          </a:xfrm>
        </p:spPr>
        <p:txBody>
          <a:bodyPr rtlCol="0">
            <a:normAutofit/>
          </a:bodyPr>
          <a:lstStyle/>
          <a:p>
            <a:pPr fontAlgn="auto">
              <a:spcAft>
                <a:spcPts val="0"/>
              </a:spcAft>
              <a:defRPr/>
            </a:pPr>
            <a:r>
              <a:rPr lang="en-US" altLang="en-US" sz="66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Fiscal Administration</a:t>
            </a:r>
          </a:p>
        </p:txBody>
      </p:sp>
      <p:sp>
        <p:nvSpPr>
          <p:cNvPr id="11" name="Content Placeholder 2"/>
          <p:cNvSpPr>
            <a:spLocks noGrp="1"/>
          </p:cNvSpPr>
          <p:nvPr>
            <p:ph idx="1"/>
          </p:nvPr>
        </p:nvSpPr>
        <p:spPr>
          <a:xfrm>
            <a:off x="457200" y="1600200"/>
            <a:ext cx="8229600" cy="4525963"/>
          </a:xfrm>
        </p:spPr>
        <p:txBody>
          <a:bodyPr/>
          <a:lstStyle/>
          <a:p>
            <a:r>
              <a:rPr lang="en-US" b="1" dirty="0" smtClean="0"/>
              <a:t>Town board’s powers:</a:t>
            </a:r>
          </a:p>
          <a:p>
            <a:pPr lvl="1"/>
            <a:r>
              <a:rPr lang="en-US" b="1" dirty="0" smtClean="0"/>
              <a:t>Designate depositories</a:t>
            </a:r>
          </a:p>
          <a:p>
            <a:pPr lvl="1"/>
            <a:r>
              <a:rPr lang="en-US" b="1" dirty="0" smtClean="0"/>
              <a:t>Establish investment policy</a:t>
            </a:r>
          </a:p>
          <a:p>
            <a:pPr lvl="1"/>
            <a:r>
              <a:rPr lang="en-US" b="1" dirty="0" smtClean="0"/>
              <a:t>Budget transfers</a:t>
            </a:r>
          </a:p>
          <a:p>
            <a:pPr lvl="1"/>
            <a:r>
              <a:rPr lang="en-US" b="1" dirty="0" smtClean="0"/>
              <a:t>Approve all contracts / expenditures</a:t>
            </a:r>
          </a:p>
          <a:p>
            <a:r>
              <a:rPr lang="en-US" b="1" dirty="0" smtClean="0"/>
              <a:t>Supervisor’s powers:</a:t>
            </a:r>
          </a:p>
          <a:p>
            <a:pPr lvl="1"/>
            <a:r>
              <a:rPr lang="en-US" b="1" dirty="0" smtClean="0"/>
              <a:t>Custody and care of town funds</a:t>
            </a:r>
          </a:p>
          <a:p>
            <a:pPr lvl="1"/>
            <a:r>
              <a:rPr lang="en-US" b="1" dirty="0" smtClean="0"/>
              <a:t>Disburse all moneys / execute contracts</a:t>
            </a:r>
          </a:p>
          <a:p>
            <a:pPr lvl="1"/>
            <a:r>
              <a:rPr lang="en-US" b="1" dirty="0" smtClean="0"/>
              <a:t>Keep accurate books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images.budgettravel.com/PH2008100202555.jpg"/>
          <p:cNvPicPr>
            <a:picLocks noChangeAspect="1" noChangeArrowheads="1"/>
          </p:cNvPicPr>
          <p:nvPr/>
        </p:nvPicPr>
        <p:blipFill>
          <a:blip r:embed="rId3" cstate="print">
            <a:duotone>
              <a:schemeClr val="bg2">
                <a:shade val="45000"/>
                <a:satMod val="135000"/>
              </a:schemeClr>
              <a:prstClr val="white"/>
            </a:duotone>
            <a:lum bright="13000" contrast="20000"/>
          </a:blip>
          <a:srcRect/>
          <a:stretch>
            <a:fillRect/>
          </a:stretch>
        </p:blipFill>
        <p:spPr bwMode="auto">
          <a:xfrm>
            <a:off x="0" y="1524000"/>
            <a:ext cx="9144000" cy="5334000"/>
          </a:xfrm>
          <a:prstGeom prst="rect">
            <a:avLst/>
          </a:prstGeom>
          <a:noFill/>
        </p:spPr>
      </p:pic>
      <p:sp>
        <p:nvSpPr>
          <p:cNvPr id="5" name="Rectangle 4"/>
          <p:cNvSpPr/>
          <p:nvPr/>
        </p:nvSpPr>
        <p:spPr>
          <a:xfrm>
            <a:off x="0" y="0"/>
            <a:ext cx="9144000"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fontAlgn="auto">
              <a:spcBef>
                <a:spcPts val="0"/>
              </a:spcBef>
              <a:spcAft>
                <a:spcPts val="0"/>
              </a:spcAft>
              <a:defRPr/>
            </a:pPr>
            <a:r>
              <a:rPr lang="en-US" sz="7200" dirty="0">
                <a:solidFill>
                  <a:prstClr val="white"/>
                </a:solidFill>
                <a:effectLst>
                  <a:outerShdw blurRad="50800" dist="50800" dir="5400000" algn="ctr" rotWithShape="0">
                    <a:prstClr val="black"/>
                  </a:outerShdw>
                </a:effectLst>
                <a:latin typeface="Arabic Typesetting" pitchFamily="66" charset="-78"/>
                <a:ea typeface="+mj-ea"/>
                <a:cs typeface="Arabic Typesetting" pitchFamily="66" charset="-78"/>
              </a:rPr>
              <a:t>     </a:t>
            </a:r>
            <a:endParaRPr lang="en-US" sz="6500" dirty="0"/>
          </a:p>
        </p:txBody>
      </p:sp>
      <p:pic>
        <p:nvPicPr>
          <p:cNvPr id="15364" name="Picture 3"/>
          <p:cNvPicPr>
            <a:picLocks noChangeAspect="1" noChangeArrowheads="1"/>
          </p:cNvPicPr>
          <p:nvPr/>
        </p:nvPicPr>
        <p:blipFill>
          <a:blip r:embed="rId4" cstate="print">
            <a:lum contrast="2000"/>
          </a:blip>
          <a:srcRect/>
          <a:stretch>
            <a:fillRect/>
          </a:stretch>
        </p:blipFill>
        <p:spPr bwMode="auto">
          <a:xfrm>
            <a:off x="280988" y="152400"/>
            <a:ext cx="1471612" cy="1143000"/>
          </a:xfrm>
          <a:prstGeom prst="rect">
            <a:avLst/>
          </a:prstGeom>
          <a:noFill/>
          <a:ln w="9525">
            <a:noFill/>
            <a:miter lim="800000"/>
            <a:headEnd/>
            <a:tailEnd/>
          </a:ln>
        </p:spPr>
      </p:pic>
      <p:sp>
        <p:nvSpPr>
          <p:cNvPr id="11" name="Rectangle 10"/>
          <p:cNvSpPr/>
          <p:nvPr/>
        </p:nvSpPr>
        <p:spPr>
          <a:xfrm>
            <a:off x="0" y="1524000"/>
            <a:ext cx="457200" cy="533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title"/>
          </p:nvPr>
        </p:nvSpPr>
        <p:spPr>
          <a:xfrm>
            <a:off x="1209675" y="228600"/>
            <a:ext cx="8229600" cy="1143000"/>
          </a:xfrm>
        </p:spPr>
        <p:txBody>
          <a:bodyPr rtlCol="0">
            <a:normAutofit/>
          </a:bodyPr>
          <a:lstStyle/>
          <a:p>
            <a:pPr fontAlgn="auto">
              <a:spcAft>
                <a:spcPts val="0"/>
              </a:spcAft>
              <a:defRPr/>
            </a:pPr>
            <a:r>
              <a:rPr lang="en-US" altLang="en-US" sz="66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 Highway Administration</a:t>
            </a:r>
          </a:p>
        </p:txBody>
      </p:sp>
      <p:sp>
        <p:nvSpPr>
          <p:cNvPr id="10" name="Content Placeholder 2"/>
          <p:cNvSpPr>
            <a:spLocks noGrp="1"/>
          </p:cNvSpPr>
          <p:nvPr>
            <p:ph idx="1"/>
          </p:nvPr>
        </p:nvSpPr>
        <p:spPr>
          <a:xfrm>
            <a:off x="457200" y="1600200"/>
            <a:ext cx="8229600" cy="4525963"/>
          </a:xfrm>
        </p:spPr>
        <p:txBody>
          <a:bodyPr/>
          <a:lstStyle/>
          <a:p>
            <a:r>
              <a:rPr lang="en-US" b="1" dirty="0" smtClean="0"/>
              <a:t>Highway superintendent charged with authority to oversee highways.</a:t>
            </a:r>
          </a:p>
          <a:p>
            <a:pPr lvl="1"/>
            <a:r>
              <a:rPr lang="en-US" b="1" dirty="0" smtClean="0"/>
              <a:t>Repair and maintenance of highways</a:t>
            </a:r>
            <a:endParaRPr lang="en-US" b="1" dirty="0"/>
          </a:p>
          <a:p>
            <a:pPr lvl="1"/>
            <a:r>
              <a:rPr lang="en-US" b="1" dirty="0" smtClean="0"/>
              <a:t>Snow and ice removal</a:t>
            </a:r>
          </a:p>
          <a:p>
            <a:pPr lvl="1"/>
            <a:r>
              <a:rPr lang="en-US" b="1" dirty="0" smtClean="0"/>
              <a:t>Machinery and equipment</a:t>
            </a:r>
          </a:p>
          <a:p>
            <a:r>
              <a:rPr lang="en-US" b="1" dirty="0" smtClean="0"/>
              <a:t>Town board responsible for appropriating money and establishing policies.</a:t>
            </a:r>
          </a:p>
          <a:p>
            <a:r>
              <a:rPr lang="en-US" b="1" dirty="0" smtClean="0"/>
              <a:t>284 Agreement ties these respective powers together.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upload.wikimedia.org/wikipedia/commons/thumb/4/4c/First_marker_on_NY_11A_north.jpg/220px-First_marker_on_NY_11A_north.jpg"/>
          <p:cNvPicPr>
            <a:picLocks noChangeAspect="1" noChangeArrowheads="1"/>
          </p:cNvPicPr>
          <p:nvPr/>
        </p:nvPicPr>
        <p:blipFill>
          <a:blip r:embed="rId3" cstate="print">
            <a:duotone>
              <a:schemeClr val="bg2">
                <a:shade val="45000"/>
                <a:satMod val="135000"/>
              </a:schemeClr>
              <a:prstClr val="white"/>
            </a:duotone>
            <a:lum bright="20000"/>
          </a:blip>
          <a:srcRect/>
          <a:stretch>
            <a:fillRect/>
          </a:stretch>
        </p:blipFill>
        <p:spPr bwMode="auto">
          <a:xfrm>
            <a:off x="457200" y="1524000"/>
            <a:ext cx="8686800" cy="5334000"/>
          </a:xfrm>
          <a:prstGeom prst="rect">
            <a:avLst/>
          </a:prstGeom>
          <a:noFill/>
        </p:spPr>
      </p:pic>
      <p:sp>
        <p:nvSpPr>
          <p:cNvPr id="5" name="Rectangle 4"/>
          <p:cNvSpPr/>
          <p:nvPr/>
        </p:nvSpPr>
        <p:spPr>
          <a:xfrm>
            <a:off x="0" y="0"/>
            <a:ext cx="9144000"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fontAlgn="auto">
              <a:spcBef>
                <a:spcPts val="0"/>
              </a:spcBef>
              <a:spcAft>
                <a:spcPts val="0"/>
              </a:spcAft>
              <a:defRPr/>
            </a:pPr>
            <a:r>
              <a:rPr lang="en-US" sz="7200" dirty="0">
                <a:solidFill>
                  <a:prstClr val="white"/>
                </a:solidFill>
                <a:effectLst>
                  <a:outerShdw blurRad="50800" dist="50800" dir="5400000" algn="ctr" rotWithShape="0">
                    <a:prstClr val="black"/>
                  </a:outerShdw>
                </a:effectLst>
                <a:latin typeface="Arabic Typesetting" pitchFamily="66" charset="-78"/>
                <a:ea typeface="+mj-ea"/>
                <a:cs typeface="Arabic Typesetting" pitchFamily="66" charset="-78"/>
              </a:rPr>
              <a:t>     </a:t>
            </a:r>
            <a:endParaRPr lang="en-US" sz="6500" dirty="0"/>
          </a:p>
        </p:txBody>
      </p:sp>
      <p:pic>
        <p:nvPicPr>
          <p:cNvPr id="16388" name="Picture 3"/>
          <p:cNvPicPr>
            <a:picLocks noChangeAspect="1" noChangeArrowheads="1"/>
          </p:cNvPicPr>
          <p:nvPr/>
        </p:nvPicPr>
        <p:blipFill>
          <a:blip r:embed="rId4" cstate="print"/>
          <a:srcRect/>
          <a:stretch>
            <a:fillRect/>
          </a:stretch>
        </p:blipFill>
        <p:spPr bwMode="auto">
          <a:xfrm>
            <a:off x="280988" y="152400"/>
            <a:ext cx="1471612" cy="1143000"/>
          </a:xfrm>
          <a:prstGeom prst="rect">
            <a:avLst/>
          </a:prstGeom>
          <a:noFill/>
          <a:ln w="9525">
            <a:noFill/>
            <a:miter lim="800000"/>
            <a:headEnd/>
            <a:tailEnd/>
          </a:ln>
        </p:spPr>
      </p:pic>
      <p:sp>
        <p:nvSpPr>
          <p:cNvPr id="8" name="Rectangle 7"/>
          <p:cNvSpPr/>
          <p:nvPr/>
        </p:nvSpPr>
        <p:spPr>
          <a:xfrm>
            <a:off x="0" y="1524000"/>
            <a:ext cx="457200" cy="533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title"/>
          </p:nvPr>
        </p:nvSpPr>
        <p:spPr>
          <a:xfrm>
            <a:off x="1066800" y="228600"/>
            <a:ext cx="8229600" cy="1143000"/>
          </a:xfrm>
        </p:spPr>
        <p:txBody>
          <a:bodyPr rtlCol="0">
            <a:normAutofit/>
          </a:bodyPr>
          <a:lstStyle/>
          <a:p>
            <a:pPr fontAlgn="auto">
              <a:spcAft>
                <a:spcPts val="0"/>
              </a:spcAft>
              <a:defRPr/>
            </a:pPr>
            <a:r>
              <a:rPr lang="en-US" altLang="en-US" sz="66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   Planning and Zoning</a:t>
            </a:r>
          </a:p>
        </p:txBody>
      </p:sp>
      <p:sp>
        <p:nvSpPr>
          <p:cNvPr id="11" name="Content Placeholder 2"/>
          <p:cNvSpPr>
            <a:spLocks noGrp="1"/>
          </p:cNvSpPr>
          <p:nvPr>
            <p:ph idx="1"/>
          </p:nvPr>
        </p:nvSpPr>
        <p:spPr>
          <a:xfrm>
            <a:off x="457200" y="1600200"/>
            <a:ext cx="8229600" cy="4525963"/>
          </a:xfrm>
        </p:spPr>
        <p:txBody>
          <a:bodyPr/>
          <a:lstStyle/>
          <a:p>
            <a:r>
              <a:rPr lang="en-US" sz="3600" b="1" dirty="0" smtClean="0"/>
              <a:t>Town board controls land use within town.</a:t>
            </a:r>
          </a:p>
          <a:p>
            <a:r>
              <a:rPr lang="en-US" sz="3600" b="1" dirty="0" smtClean="0"/>
              <a:t>May regulate:</a:t>
            </a:r>
          </a:p>
          <a:p>
            <a:pPr lvl="1"/>
            <a:r>
              <a:rPr lang="en-US" sz="3200" b="1" dirty="0" smtClean="0"/>
              <a:t>height and size of buildings </a:t>
            </a:r>
          </a:p>
          <a:p>
            <a:pPr lvl="1"/>
            <a:r>
              <a:rPr lang="en-US" sz="3200" b="1" dirty="0" smtClean="0"/>
              <a:t>density of lots and size of yards </a:t>
            </a:r>
          </a:p>
          <a:p>
            <a:pPr lvl="1"/>
            <a:r>
              <a:rPr lang="en-US" sz="3200" b="1" dirty="0" smtClean="0"/>
              <a:t>location and use of buildings, structures and land for trade, industry, residence or other purposes</a:t>
            </a:r>
            <a:endParaRPr lang="en-US" sz="32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mw2.google.com/mw-panoramio/photos/medium/41809043.jpg"/>
          <p:cNvPicPr>
            <a:picLocks noChangeAspect="1" noChangeArrowheads="1"/>
          </p:cNvPicPr>
          <p:nvPr/>
        </p:nvPicPr>
        <p:blipFill>
          <a:blip r:embed="rId3" cstate="print">
            <a:duotone>
              <a:schemeClr val="bg2">
                <a:shade val="45000"/>
                <a:satMod val="135000"/>
              </a:schemeClr>
              <a:prstClr val="white"/>
            </a:duotone>
            <a:lum bright="-5000" contrast="57000"/>
          </a:blip>
          <a:srcRect/>
          <a:stretch>
            <a:fillRect/>
          </a:stretch>
        </p:blipFill>
        <p:spPr bwMode="auto">
          <a:xfrm>
            <a:off x="0" y="1524000"/>
            <a:ext cx="9144000" cy="5334000"/>
          </a:xfrm>
          <a:prstGeom prst="rect">
            <a:avLst/>
          </a:prstGeom>
          <a:noFill/>
          <a:ln>
            <a:solidFill>
              <a:schemeClr val="tx2"/>
            </a:solidFill>
          </a:ln>
        </p:spPr>
      </p:pic>
      <p:sp>
        <p:nvSpPr>
          <p:cNvPr id="5" name="Rectangle 4"/>
          <p:cNvSpPr/>
          <p:nvPr/>
        </p:nvSpPr>
        <p:spPr>
          <a:xfrm>
            <a:off x="0" y="0"/>
            <a:ext cx="9144000"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fontAlgn="auto">
              <a:spcBef>
                <a:spcPts val="0"/>
              </a:spcBef>
              <a:spcAft>
                <a:spcPts val="0"/>
              </a:spcAft>
              <a:defRPr/>
            </a:pPr>
            <a:r>
              <a:rPr lang="en-US" sz="7200" dirty="0">
                <a:solidFill>
                  <a:prstClr val="white"/>
                </a:solidFill>
                <a:effectLst>
                  <a:outerShdw blurRad="50800" dist="50800" dir="5400000" algn="ctr" rotWithShape="0">
                    <a:prstClr val="black"/>
                  </a:outerShdw>
                </a:effectLst>
                <a:latin typeface="Arabic Typesetting" pitchFamily="66" charset="-78"/>
                <a:ea typeface="+mj-ea"/>
                <a:cs typeface="Arabic Typesetting" pitchFamily="66" charset="-78"/>
              </a:rPr>
              <a:t>     </a:t>
            </a:r>
            <a:endParaRPr lang="en-US" sz="6500" dirty="0"/>
          </a:p>
        </p:txBody>
      </p:sp>
      <p:pic>
        <p:nvPicPr>
          <p:cNvPr id="17412" name="Picture 3"/>
          <p:cNvPicPr>
            <a:picLocks noChangeAspect="1" noChangeArrowheads="1"/>
          </p:cNvPicPr>
          <p:nvPr/>
        </p:nvPicPr>
        <p:blipFill>
          <a:blip r:embed="rId4" cstate="print">
            <a:lum contrast="2000"/>
          </a:blip>
          <a:srcRect/>
          <a:stretch>
            <a:fillRect/>
          </a:stretch>
        </p:blipFill>
        <p:spPr bwMode="auto">
          <a:xfrm>
            <a:off x="280988" y="152400"/>
            <a:ext cx="1471612" cy="1143000"/>
          </a:xfrm>
          <a:prstGeom prst="rect">
            <a:avLst/>
          </a:prstGeom>
          <a:noFill/>
          <a:ln w="9525">
            <a:noFill/>
            <a:miter lim="800000"/>
            <a:headEnd/>
            <a:tailEnd/>
          </a:ln>
        </p:spPr>
      </p:pic>
      <p:sp>
        <p:nvSpPr>
          <p:cNvPr id="11" name="Rectangle 10"/>
          <p:cNvSpPr/>
          <p:nvPr/>
        </p:nvSpPr>
        <p:spPr>
          <a:xfrm>
            <a:off x="0" y="1524000"/>
            <a:ext cx="457200" cy="533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title"/>
          </p:nvPr>
        </p:nvSpPr>
        <p:spPr>
          <a:xfrm>
            <a:off x="914400" y="228600"/>
            <a:ext cx="8229600" cy="1143000"/>
          </a:xfrm>
        </p:spPr>
        <p:txBody>
          <a:bodyPr rtlCol="0">
            <a:normAutofit/>
          </a:bodyPr>
          <a:lstStyle/>
          <a:p>
            <a:pPr fontAlgn="auto">
              <a:spcAft>
                <a:spcPts val="0"/>
              </a:spcAft>
              <a:defRPr/>
            </a:pPr>
            <a:r>
              <a:rPr lang="en-US" altLang="en-US" sz="66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   Planning and Zoning</a:t>
            </a:r>
          </a:p>
        </p:txBody>
      </p:sp>
      <p:sp>
        <p:nvSpPr>
          <p:cNvPr id="12" name="Subtitle 2"/>
          <p:cNvSpPr>
            <a:spLocks noGrp="1"/>
          </p:cNvSpPr>
          <p:nvPr>
            <p:ph sz="half" idx="1"/>
          </p:nvPr>
        </p:nvSpPr>
        <p:spPr>
          <a:xfrm>
            <a:off x="571500" y="1600200"/>
            <a:ext cx="4038600" cy="4525963"/>
          </a:xfrm>
        </p:spPr>
        <p:txBody>
          <a:bodyPr>
            <a:noAutofit/>
          </a:bodyPr>
          <a:lstStyle/>
          <a:p>
            <a:pPr marL="0" indent="0" algn="l">
              <a:buNone/>
            </a:pPr>
            <a:r>
              <a:rPr lang="en-US" sz="2000" b="1" u="sng" dirty="0" smtClean="0">
                <a:solidFill>
                  <a:schemeClr val="tx1"/>
                </a:solidFill>
              </a:rPr>
              <a:t>Town Board </a:t>
            </a:r>
          </a:p>
          <a:p>
            <a:pPr>
              <a:buFont typeface="Arial" panose="020B0604020202020204" pitchFamily="34" charset="0"/>
              <a:buChar char="•"/>
            </a:pPr>
            <a:r>
              <a:rPr lang="en-US" sz="2000" dirty="0" smtClean="0">
                <a:solidFill>
                  <a:schemeClr val="tx1"/>
                </a:solidFill>
              </a:rPr>
              <a:t>Adopts local zoning laws and ordinances</a:t>
            </a:r>
          </a:p>
          <a:p>
            <a:pPr>
              <a:buFont typeface="Arial" panose="020B0604020202020204" pitchFamily="34" charset="0"/>
              <a:buChar char="•"/>
            </a:pPr>
            <a:r>
              <a:rPr lang="en-US" sz="2000" dirty="0" smtClean="0">
                <a:solidFill>
                  <a:schemeClr val="tx1"/>
                </a:solidFill>
              </a:rPr>
              <a:t>Adopts comprehensive plan </a:t>
            </a:r>
          </a:p>
          <a:p>
            <a:pPr>
              <a:buFont typeface="Arial" panose="020B0604020202020204" pitchFamily="34" charset="0"/>
              <a:buChar char="•"/>
            </a:pPr>
            <a:r>
              <a:rPr lang="en-US" sz="2000" dirty="0" smtClean="0">
                <a:solidFill>
                  <a:schemeClr val="tx1"/>
                </a:solidFill>
              </a:rPr>
              <a:t>Appoints planning board  and ZBA members</a:t>
            </a:r>
          </a:p>
          <a:p>
            <a:pPr>
              <a:buFont typeface="Arial" panose="020B0604020202020204" pitchFamily="34" charset="0"/>
              <a:buChar char="•"/>
            </a:pPr>
            <a:r>
              <a:rPr lang="en-US" sz="2000" dirty="0" smtClean="0">
                <a:solidFill>
                  <a:schemeClr val="tx1"/>
                </a:solidFill>
              </a:rPr>
              <a:t>Appoints enforcement officer</a:t>
            </a:r>
          </a:p>
          <a:p>
            <a:pPr marL="0" indent="0" algn="l">
              <a:buNone/>
            </a:pPr>
            <a:r>
              <a:rPr lang="en-US" sz="2000" b="1" u="sng" dirty="0" smtClean="0">
                <a:solidFill>
                  <a:schemeClr val="tx1"/>
                </a:solidFill>
              </a:rPr>
              <a:t>Planning Board</a:t>
            </a:r>
          </a:p>
          <a:p>
            <a:pPr algn="l">
              <a:buFont typeface="Arial" panose="020B0604020202020204" pitchFamily="34" charset="0"/>
              <a:buChar char="•"/>
            </a:pPr>
            <a:r>
              <a:rPr lang="en-US" sz="2000" dirty="0" smtClean="0">
                <a:solidFill>
                  <a:schemeClr val="tx1"/>
                </a:solidFill>
              </a:rPr>
              <a:t>Powers delegated by town board</a:t>
            </a:r>
          </a:p>
          <a:p>
            <a:pPr algn="l">
              <a:buFont typeface="Arial" panose="020B0604020202020204" pitchFamily="34" charset="0"/>
              <a:buChar char="•"/>
            </a:pPr>
            <a:r>
              <a:rPr lang="en-US" sz="2000" dirty="0" smtClean="0">
                <a:solidFill>
                  <a:schemeClr val="tx1"/>
                </a:solidFill>
              </a:rPr>
              <a:t>May help prepare comprehensive plan and special use permits</a:t>
            </a:r>
          </a:p>
          <a:p>
            <a:pPr algn="l">
              <a:buFont typeface="Arial" panose="020B0604020202020204" pitchFamily="34" charset="0"/>
              <a:buChar char="•"/>
            </a:pPr>
            <a:r>
              <a:rPr lang="en-US" sz="2000" dirty="0" smtClean="0">
                <a:solidFill>
                  <a:schemeClr val="tx1"/>
                </a:solidFill>
              </a:rPr>
              <a:t>Site plan review and subdivision review</a:t>
            </a:r>
          </a:p>
        </p:txBody>
      </p:sp>
      <p:sp>
        <p:nvSpPr>
          <p:cNvPr id="13" name="Content Placeholder 3"/>
          <p:cNvSpPr txBox="1">
            <a:spLocks/>
          </p:cNvSpPr>
          <p:nvPr/>
        </p:nvSpPr>
        <p:spPr>
          <a:xfrm>
            <a:off x="4705350" y="1600200"/>
            <a:ext cx="4038600" cy="4525963"/>
          </a:xfrm>
          <a:prstGeom prst="rect">
            <a:avLst/>
          </a:prstGeom>
        </p:spPr>
        <p: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000" b="1" i="0" u="sng" strike="noStrike" kern="1200" cap="none" spc="0" normalizeH="0" baseline="0" noProof="0" dirty="0" smtClean="0">
                <a:ln>
                  <a:noFill/>
                </a:ln>
                <a:solidFill>
                  <a:prstClr val="black"/>
                </a:solidFill>
                <a:effectLst/>
                <a:uLnTx/>
                <a:uFillTx/>
                <a:latin typeface="+mn-lt"/>
                <a:ea typeface="+mn-ea"/>
                <a:cs typeface="+mn-cs"/>
              </a:rPr>
              <a:t>Zoning Board of Appeals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Mandatory in towns with zoning</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Variances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Zoning law / ordinance interpretation </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Appeals</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000" b="1" i="0" u="sng" strike="noStrike" kern="1200" cap="none" spc="0" normalizeH="0" baseline="0" noProof="0" dirty="0" smtClean="0">
                <a:ln>
                  <a:noFill/>
                </a:ln>
                <a:solidFill>
                  <a:prstClr val="black"/>
                </a:solidFill>
                <a:effectLst/>
                <a:uLnTx/>
                <a:uFillTx/>
                <a:latin typeface="+mn-lt"/>
                <a:ea typeface="+mn-ea"/>
                <a:cs typeface="+mn-cs"/>
              </a:rPr>
              <a:t>Code  Enforcement Officer</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Enforces zoning laws as written (investigate compliance / violations)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Issues permits</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upload.wikimedia.org/wikipedia/commons/thumb/4/4c/First_marker_on_NY_11A_north.jpg/220px-First_marker_on_NY_11A_north.jpg"/>
          <p:cNvPicPr>
            <a:picLocks noChangeAspect="1" noChangeArrowheads="1"/>
          </p:cNvPicPr>
          <p:nvPr/>
        </p:nvPicPr>
        <p:blipFill>
          <a:blip r:embed="rId3" cstate="print">
            <a:duotone>
              <a:schemeClr val="bg2">
                <a:shade val="45000"/>
                <a:satMod val="135000"/>
              </a:schemeClr>
              <a:prstClr val="white"/>
            </a:duotone>
            <a:lum bright="20000"/>
          </a:blip>
          <a:srcRect/>
          <a:stretch>
            <a:fillRect/>
          </a:stretch>
        </p:blipFill>
        <p:spPr bwMode="auto">
          <a:xfrm>
            <a:off x="457200" y="1524000"/>
            <a:ext cx="8686800" cy="5334000"/>
          </a:xfrm>
          <a:prstGeom prst="rect">
            <a:avLst/>
          </a:prstGeom>
          <a:noFill/>
        </p:spPr>
      </p:pic>
      <p:sp>
        <p:nvSpPr>
          <p:cNvPr id="5" name="Rectangle 4"/>
          <p:cNvSpPr/>
          <p:nvPr/>
        </p:nvSpPr>
        <p:spPr>
          <a:xfrm>
            <a:off x="0" y="0"/>
            <a:ext cx="9144000"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fontAlgn="auto">
              <a:spcBef>
                <a:spcPts val="0"/>
              </a:spcBef>
              <a:spcAft>
                <a:spcPts val="0"/>
              </a:spcAft>
              <a:defRPr/>
            </a:pPr>
            <a:r>
              <a:rPr lang="en-US" sz="7200" dirty="0">
                <a:solidFill>
                  <a:prstClr val="white"/>
                </a:solidFill>
                <a:effectLst>
                  <a:outerShdw blurRad="50800" dist="50800" dir="5400000" algn="ctr" rotWithShape="0">
                    <a:prstClr val="black"/>
                  </a:outerShdw>
                </a:effectLst>
                <a:latin typeface="Arabic Typesetting" pitchFamily="66" charset="-78"/>
                <a:ea typeface="+mj-ea"/>
                <a:cs typeface="Arabic Typesetting" pitchFamily="66" charset="-78"/>
              </a:rPr>
              <a:t>     </a:t>
            </a:r>
            <a:endParaRPr lang="en-US" sz="6500" dirty="0"/>
          </a:p>
        </p:txBody>
      </p:sp>
      <p:pic>
        <p:nvPicPr>
          <p:cNvPr id="18436" name="Picture 3"/>
          <p:cNvPicPr>
            <a:picLocks noChangeAspect="1" noChangeArrowheads="1"/>
          </p:cNvPicPr>
          <p:nvPr/>
        </p:nvPicPr>
        <p:blipFill>
          <a:blip r:embed="rId4" cstate="print"/>
          <a:srcRect/>
          <a:stretch>
            <a:fillRect/>
          </a:stretch>
        </p:blipFill>
        <p:spPr bwMode="auto">
          <a:xfrm>
            <a:off x="280988" y="152400"/>
            <a:ext cx="1471612" cy="1143000"/>
          </a:xfrm>
          <a:prstGeom prst="rect">
            <a:avLst/>
          </a:prstGeom>
          <a:noFill/>
          <a:ln w="9525">
            <a:noFill/>
            <a:miter lim="800000"/>
            <a:headEnd/>
            <a:tailEnd/>
          </a:ln>
        </p:spPr>
      </p:pic>
      <p:sp>
        <p:nvSpPr>
          <p:cNvPr id="8" name="Rectangle 7"/>
          <p:cNvSpPr/>
          <p:nvPr/>
        </p:nvSpPr>
        <p:spPr>
          <a:xfrm>
            <a:off x="0" y="1524000"/>
            <a:ext cx="457200" cy="533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itle 1"/>
          <p:cNvSpPr>
            <a:spLocks noGrp="1"/>
          </p:cNvSpPr>
          <p:nvPr>
            <p:ph type="title"/>
          </p:nvPr>
        </p:nvSpPr>
        <p:spPr>
          <a:xfrm>
            <a:off x="914400" y="228600"/>
            <a:ext cx="8229600" cy="1143000"/>
          </a:xfrm>
        </p:spPr>
        <p:txBody>
          <a:bodyPr rtlCol="0">
            <a:normAutofit fontScale="90000"/>
          </a:bodyPr>
          <a:lstStyle/>
          <a:p>
            <a:pPr fontAlgn="auto">
              <a:spcAft>
                <a:spcPts val="0"/>
              </a:spcAft>
              <a:defRPr/>
            </a:pPr>
            <a:r>
              <a:rPr lang="en-US" altLang="en-US" sz="66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en-US" altLang="en-US" sz="80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Permits and Records</a:t>
            </a:r>
            <a:endParaRPr lang="en-US" altLang="en-US" sz="66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10" name="Subtitle 2"/>
          <p:cNvSpPr txBox="1">
            <a:spLocks/>
          </p:cNvSpPr>
          <p:nvPr/>
        </p:nvSpPr>
        <p:spPr bwMode="auto">
          <a:xfrm>
            <a:off x="685800" y="17526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Town board may authorize a number of activities through use of a permit.</a:t>
            </a: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Permits are often issued by the town clerk.</a:t>
            </a: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Permits must be issued in accordance with terms set by town board.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mw2.google.com/mw-panoramio/photos/medium/41809043.jpg"/>
          <p:cNvPicPr>
            <a:picLocks noChangeAspect="1" noChangeArrowheads="1"/>
          </p:cNvPicPr>
          <p:nvPr/>
        </p:nvPicPr>
        <p:blipFill>
          <a:blip r:embed="rId3" cstate="print">
            <a:duotone>
              <a:schemeClr val="bg2">
                <a:shade val="45000"/>
                <a:satMod val="135000"/>
              </a:schemeClr>
              <a:prstClr val="white"/>
            </a:duotone>
            <a:lum bright="-2000" contrast="57000"/>
          </a:blip>
          <a:srcRect/>
          <a:stretch>
            <a:fillRect/>
          </a:stretch>
        </p:blipFill>
        <p:spPr bwMode="auto">
          <a:xfrm>
            <a:off x="0" y="1524000"/>
            <a:ext cx="9144000" cy="5334000"/>
          </a:xfrm>
          <a:prstGeom prst="rect">
            <a:avLst/>
          </a:prstGeom>
          <a:noFill/>
          <a:ln>
            <a:solidFill>
              <a:schemeClr val="tx2"/>
            </a:solidFill>
          </a:ln>
        </p:spPr>
      </p:pic>
      <p:sp>
        <p:nvSpPr>
          <p:cNvPr id="5" name="Rectangle 4"/>
          <p:cNvSpPr/>
          <p:nvPr/>
        </p:nvSpPr>
        <p:spPr>
          <a:xfrm>
            <a:off x="0" y="0"/>
            <a:ext cx="9144000"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fontAlgn="auto">
              <a:spcBef>
                <a:spcPts val="0"/>
              </a:spcBef>
              <a:spcAft>
                <a:spcPts val="0"/>
              </a:spcAft>
              <a:defRPr/>
            </a:pPr>
            <a:r>
              <a:rPr lang="en-US" altLang="en-US" sz="8000" dirty="0">
                <a:effectLst>
                  <a:outerShdw blurRad="38100" dist="38100" dir="2700000" algn="tl">
                    <a:srgbClr val="000000">
                      <a:alpha val="43137"/>
                    </a:srgbClr>
                  </a:outerShdw>
                </a:effectLst>
                <a:latin typeface="Arabic Typesetting" pitchFamily="66" charset="-78"/>
                <a:cs typeface="Arabic Typesetting" pitchFamily="66" charset="-78"/>
              </a:rPr>
              <a:t>  </a:t>
            </a:r>
            <a:endParaRPr lang="en-US" sz="7200" dirty="0">
              <a:effectLst>
                <a:outerShdw blurRad="38100" dist="38100" dir="2700000" algn="tl">
                  <a:srgbClr val="000000">
                    <a:alpha val="43137"/>
                  </a:srgbClr>
                </a:outerShdw>
              </a:effectLst>
              <a:latin typeface="Arabic Typesetting" pitchFamily="66" charset="-78"/>
              <a:cs typeface="Arabic Typesetting" pitchFamily="66" charset="-78"/>
            </a:endParaRPr>
          </a:p>
        </p:txBody>
      </p:sp>
      <p:pic>
        <p:nvPicPr>
          <p:cNvPr id="3076" name="Picture 3"/>
          <p:cNvPicPr>
            <a:picLocks noChangeAspect="1" noChangeArrowheads="1"/>
          </p:cNvPicPr>
          <p:nvPr/>
        </p:nvPicPr>
        <p:blipFill>
          <a:blip r:embed="rId4" cstate="print">
            <a:lum contrast="2000"/>
          </a:blip>
          <a:srcRect/>
          <a:stretch>
            <a:fillRect/>
          </a:stretch>
        </p:blipFill>
        <p:spPr bwMode="auto">
          <a:xfrm>
            <a:off x="280988" y="152400"/>
            <a:ext cx="1471612" cy="1143000"/>
          </a:xfrm>
          <a:prstGeom prst="rect">
            <a:avLst/>
          </a:prstGeom>
          <a:noFill/>
          <a:ln w="9525">
            <a:noFill/>
            <a:miter lim="800000"/>
            <a:headEnd/>
            <a:tailEnd/>
          </a:ln>
        </p:spPr>
      </p:pic>
      <p:sp>
        <p:nvSpPr>
          <p:cNvPr id="11" name="Rectangle 10"/>
          <p:cNvSpPr/>
          <p:nvPr/>
        </p:nvSpPr>
        <p:spPr>
          <a:xfrm>
            <a:off x="0" y="1524000"/>
            <a:ext cx="457200" cy="533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Content Placeholder 2"/>
          <p:cNvSpPr>
            <a:spLocks noGrp="1"/>
          </p:cNvSpPr>
          <p:nvPr>
            <p:ph idx="1"/>
          </p:nvPr>
        </p:nvSpPr>
        <p:spPr>
          <a:xfrm>
            <a:off x="762000" y="1676400"/>
            <a:ext cx="7772400" cy="4800600"/>
          </a:xfrm>
        </p:spPr>
        <p:txBody>
          <a:bodyPr lIns="182562" tIns="46038" rIns="182562" bIns="46038" rtlCol="0">
            <a:normAutofit lnSpcReduction="10000"/>
          </a:bodyPr>
          <a:lstStyle/>
          <a:p>
            <a:r>
              <a:rPr lang="en-US" sz="2800" b="1" dirty="0" smtClean="0"/>
              <a:t>Towns are general purpose local governments that operate in accordance with the constitution and laws of NYS.</a:t>
            </a:r>
          </a:p>
          <a:p>
            <a:pPr lvl="1"/>
            <a:r>
              <a:rPr lang="en-US" sz="2400" b="1" dirty="0" smtClean="0"/>
              <a:t>Laws created by statute (Legislature) or common law (courts).</a:t>
            </a:r>
          </a:p>
          <a:p>
            <a:r>
              <a:rPr lang="en-US" sz="2800" b="1" dirty="0" smtClean="0"/>
              <a:t>“Local government” includes counties, cities, towns and villages (NYS Const. Article IX, General Municipal Law § 2).</a:t>
            </a:r>
          </a:p>
          <a:p>
            <a:r>
              <a:rPr lang="en-US" sz="2800" b="1" dirty="0" smtClean="0"/>
              <a:t>General purpose local governments have authority to regulate conduct, provide services, and tax.</a:t>
            </a:r>
          </a:p>
          <a:p>
            <a:pPr marL="460375" indent="-460375" fontAlgn="auto">
              <a:spcAft>
                <a:spcPts val="0"/>
              </a:spcAft>
              <a:buSzPct val="70000"/>
              <a:buNone/>
              <a:defRPr/>
            </a:pPr>
            <a:endParaRPr lang="en-US" altLang="en-US" sz="2300" dirty="0" smtClean="0"/>
          </a:p>
        </p:txBody>
      </p:sp>
      <p:sp>
        <p:nvSpPr>
          <p:cNvPr id="9" name="Title 8"/>
          <p:cNvSpPr>
            <a:spLocks noGrp="1"/>
          </p:cNvSpPr>
          <p:nvPr>
            <p:ph type="title"/>
          </p:nvPr>
        </p:nvSpPr>
        <p:spPr>
          <a:xfrm>
            <a:off x="1066800" y="171450"/>
            <a:ext cx="8229600" cy="1143000"/>
          </a:xfrm>
        </p:spPr>
        <p:txBody>
          <a:bodyPr/>
          <a:lstStyle/>
          <a:p>
            <a:r>
              <a:rPr lang="en-US" sz="8000" kern="1200" dirty="0" smtClean="0">
                <a:solidFill>
                  <a:schemeClr val="lt1"/>
                </a:solidFill>
                <a:effectLst>
                  <a:outerShdw blurRad="50800" dist="38100" algn="tr" rotWithShape="0">
                    <a:prstClr val="black">
                      <a:alpha val="40000"/>
                    </a:prstClr>
                  </a:outerShdw>
                </a:effectLst>
                <a:latin typeface="Arabic Typesetting"/>
                <a:ea typeface="+mn-ea"/>
                <a:cs typeface="Arabic Typesetting"/>
              </a:rPr>
              <a:t> Town Government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upload.wikimedia.org/wikipedia/commons/thumb/4/4c/First_marker_on_NY_11A_north.jpg/220px-First_marker_on_NY_11A_north.jpg"/>
          <p:cNvPicPr>
            <a:picLocks noChangeAspect="1" noChangeArrowheads="1"/>
          </p:cNvPicPr>
          <p:nvPr/>
        </p:nvPicPr>
        <p:blipFill>
          <a:blip r:embed="rId3" cstate="print">
            <a:duotone>
              <a:schemeClr val="bg2">
                <a:shade val="45000"/>
                <a:satMod val="135000"/>
              </a:schemeClr>
              <a:prstClr val="white"/>
            </a:duotone>
            <a:lum bright="20000"/>
          </a:blip>
          <a:srcRect/>
          <a:stretch>
            <a:fillRect/>
          </a:stretch>
        </p:blipFill>
        <p:spPr bwMode="auto">
          <a:xfrm>
            <a:off x="457200" y="1524000"/>
            <a:ext cx="8686800" cy="5334000"/>
          </a:xfrm>
          <a:prstGeom prst="rect">
            <a:avLst/>
          </a:prstGeom>
          <a:noFill/>
        </p:spPr>
      </p:pic>
      <p:sp>
        <p:nvSpPr>
          <p:cNvPr id="5" name="Rectangle 4"/>
          <p:cNvSpPr/>
          <p:nvPr/>
        </p:nvSpPr>
        <p:spPr>
          <a:xfrm>
            <a:off x="0" y="0"/>
            <a:ext cx="9144000"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fontAlgn="auto">
              <a:spcBef>
                <a:spcPts val="0"/>
              </a:spcBef>
              <a:spcAft>
                <a:spcPts val="0"/>
              </a:spcAft>
              <a:defRPr/>
            </a:pPr>
            <a:r>
              <a:rPr lang="en-US" sz="7200" dirty="0">
                <a:solidFill>
                  <a:prstClr val="white"/>
                </a:solidFill>
                <a:effectLst>
                  <a:outerShdw blurRad="50800" dist="50800" dir="5400000" algn="ctr" rotWithShape="0">
                    <a:prstClr val="black"/>
                  </a:outerShdw>
                </a:effectLst>
                <a:latin typeface="Arabic Typesetting" pitchFamily="66" charset="-78"/>
                <a:ea typeface="+mj-ea"/>
                <a:cs typeface="Arabic Typesetting" pitchFamily="66" charset="-78"/>
              </a:rPr>
              <a:t>     </a:t>
            </a:r>
            <a:endParaRPr lang="en-US" sz="6500" dirty="0"/>
          </a:p>
        </p:txBody>
      </p:sp>
      <p:pic>
        <p:nvPicPr>
          <p:cNvPr id="18436" name="Picture 3"/>
          <p:cNvPicPr>
            <a:picLocks noChangeAspect="1" noChangeArrowheads="1"/>
          </p:cNvPicPr>
          <p:nvPr/>
        </p:nvPicPr>
        <p:blipFill>
          <a:blip r:embed="rId4" cstate="print"/>
          <a:srcRect/>
          <a:stretch>
            <a:fillRect/>
          </a:stretch>
        </p:blipFill>
        <p:spPr bwMode="auto">
          <a:xfrm>
            <a:off x="280988" y="152400"/>
            <a:ext cx="1471612" cy="1143000"/>
          </a:xfrm>
          <a:prstGeom prst="rect">
            <a:avLst/>
          </a:prstGeom>
          <a:noFill/>
          <a:ln w="9525">
            <a:noFill/>
            <a:miter lim="800000"/>
            <a:headEnd/>
            <a:tailEnd/>
          </a:ln>
        </p:spPr>
      </p:pic>
      <p:sp>
        <p:nvSpPr>
          <p:cNvPr id="8" name="Rectangle 7"/>
          <p:cNvSpPr/>
          <p:nvPr/>
        </p:nvSpPr>
        <p:spPr>
          <a:xfrm>
            <a:off x="0" y="1524000"/>
            <a:ext cx="457200" cy="533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itle 1"/>
          <p:cNvSpPr>
            <a:spLocks noGrp="1"/>
          </p:cNvSpPr>
          <p:nvPr>
            <p:ph type="title"/>
          </p:nvPr>
        </p:nvSpPr>
        <p:spPr>
          <a:xfrm>
            <a:off x="914400" y="228600"/>
            <a:ext cx="8229600" cy="1143000"/>
          </a:xfrm>
        </p:spPr>
        <p:txBody>
          <a:bodyPr rtlCol="0">
            <a:normAutofit fontScale="90000"/>
          </a:bodyPr>
          <a:lstStyle/>
          <a:p>
            <a:pPr fontAlgn="auto">
              <a:spcAft>
                <a:spcPts val="0"/>
              </a:spcAft>
              <a:defRPr/>
            </a:pPr>
            <a:r>
              <a:rPr lang="en-US" altLang="en-US" sz="66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en-US" altLang="en-US" sz="80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Permits and Records</a:t>
            </a:r>
            <a:endParaRPr lang="en-US" altLang="en-US" sz="66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9" name="Content Placeholder 2"/>
          <p:cNvSpPr>
            <a:spLocks noGrp="1"/>
          </p:cNvSpPr>
          <p:nvPr>
            <p:ph idx="1"/>
          </p:nvPr>
        </p:nvSpPr>
        <p:spPr>
          <a:xfrm>
            <a:off x="457200" y="1600200"/>
            <a:ext cx="8229600" cy="4525963"/>
          </a:xfrm>
        </p:spPr>
        <p:txBody>
          <a:bodyPr/>
          <a:lstStyle/>
          <a:p>
            <a:r>
              <a:rPr lang="en-US" b="1" dirty="0" smtClean="0"/>
              <a:t>Town clerk’s office serves as repository of all town documents and records not needed by other officers for conduct of business.</a:t>
            </a:r>
          </a:p>
          <a:p>
            <a:r>
              <a:rPr lang="en-US" b="1" dirty="0" smtClean="0"/>
              <a:t>Minutes of town board meetings, local laws, employment policies, etc. all get filed with town clerk.</a:t>
            </a:r>
          </a:p>
          <a:p>
            <a:r>
              <a:rPr lang="en-US" b="1" dirty="0" smtClean="0"/>
              <a:t>Town clerk is records management officer and may be records access officer</a:t>
            </a:r>
            <a:r>
              <a:rPr lang="en-US" b="1" dirty="0"/>
              <a:t>.</a:t>
            </a:r>
            <a:endParaRPr lang="en-US" b="1"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mw2.google.com/mw-panoramio/photos/medium/41809043.jpg"/>
          <p:cNvPicPr>
            <a:picLocks noChangeAspect="1" noChangeArrowheads="1"/>
          </p:cNvPicPr>
          <p:nvPr/>
        </p:nvPicPr>
        <p:blipFill>
          <a:blip r:embed="rId3" cstate="print">
            <a:duotone>
              <a:schemeClr val="bg2">
                <a:shade val="45000"/>
                <a:satMod val="135000"/>
              </a:schemeClr>
              <a:prstClr val="white"/>
            </a:duotone>
            <a:lum bright="-5000" contrast="57000"/>
          </a:blip>
          <a:srcRect/>
          <a:stretch>
            <a:fillRect/>
          </a:stretch>
        </p:blipFill>
        <p:spPr bwMode="auto">
          <a:xfrm>
            <a:off x="0" y="1524000"/>
            <a:ext cx="9144000" cy="5334000"/>
          </a:xfrm>
          <a:prstGeom prst="rect">
            <a:avLst/>
          </a:prstGeom>
          <a:noFill/>
          <a:ln>
            <a:solidFill>
              <a:schemeClr val="tx2"/>
            </a:solidFill>
          </a:ln>
        </p:spPr>
      </p:pic>
      <p:sp>
        <p:nvSpPr>
          <p:cNvPr id="5" name="Rectangle 4"/>
          <p:cNvSpPr/>
          <p:nvPr/>
        </p:nvSpPr>
        <p:spPr>
          <a:xfrm>
            <a:off x="0" y="0"/>
            <a:ext cx="9144000"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fontAlgn="auto">
              <a:spcBef>
                <a:spcPts val="0"/>
              </a:spcBef>
              <a:spcAft>
                <a:spcPts val="0"/>
              </a:spcAft>
              <a:defRPr/>
            </a:pPr>
            <a:r>
              <a:rPr lang="en-US" sz="7200" dirty="0">
                <a:solidFill>
                  <a:prstClr val="white"/>
                </a:solidFill>
                <a:effectLst>
                  <a:outerShdw blurRad="50800" dist="50800" dir="5400000" algn="ctr" rotWithShape="0">
                    <a:prstClr val="black"/>
                  </a:outerShdw>
                </a:effectLst>
                <a:latin typeface="Arabic Typesetting" pitchFamily="66" charset="-78"/>
                <a:ea typeface="+mj-ea"/>
                <a:cs typeface="Arabic Typesetting" pitchFamily="66" charset="-78"/>
              </a:rPr>
              <a:t>     </a:t>
            </a:r>
            <a:endParaRPr lang="en-US" sz="6500" dirty="0"/>
          </a:p>
        </p:txBody>
      </p:sp>
      <p:pic>
        <p:nvPicPr>
          <p:cNvPr id="17412" name="Picture 3"/>
          <p:cNvPicPr>
            <a:picLocks noChangeAspect="1" noChangeArrowheads="1"/>
          </p:cNvPicPr>
          <p:nvPr/>
        </p:nvPicPr>
        <p:blipFill>
          <a:blip r:embed="rId4" cstate="print">
            <a:lum contrast="2000"/>
          </a:blip>
          <a:srcRect/>
          <a:stretch>
            <a:fillRect/>
          </a:stretch>
        </p:blipFill>
        <p:spPr bwMode="auto">
          <a:xfrm>
            <a:off x="280988" y="152400"/>
            <a:ext cx="1471612" cy="1143000"/>
          </a:xfrm>
          <a:prstGeom prst="rect">
            <a:avLst/>
          </a:prstGeom>
          <a:noFill/>
          <a:ln w="9525">
            <a:noFill/>
            <a:miter lim="800000"/>
            <a:headEnd/>
            <a:tailEnd/>
          </a:ln>
        </p:spPr>
      </p:pic>
      <p:sp>
        <p:nvSpPr>
          <p:cNvPr id="11" name="Rectangle 10"/>
          <p:cNvSpPr/>
          <p:nvPr/>
        </p:nvSpPr>
        <p:spPr>
          <a:xfrm>
            <a:off x="0" y="1524000"/>
            <a:ext cx="457200" cy="533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title"/>
          </p:nvPr>
        </p:nvSpPr>
        <p:spPr>
          <a:xfrm>
            <a:off x="914400" y="228600"/>
            <a:ext cx="8229600" cy="1143000"/>
          </a:xfrm>
        </p:spPr>
        <p:txBody>
          <a:bodyPr rtlCol="0">
            <a:normAutofit/>
          </a:bodyPr>
          <a:lstStyle/>
          <a:p>
            <a:pPr fontAlgn="auto">
              <a:spcAft>
                <a:spcPts val="0"/>
              </a:spcAft>
              <a:defRPr/>
            </a:pPr>
            <a:r>
              <a:rPr lang="en-US" altLang="en-US" sz="66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Personnel Administration</a:t>
            </a:r>
          </a:p>
        </p:txBody>
      </p:sp>
      <p:sp>
        <p:nvSpPr>
          <p:cNvPr id="10" name="Content Placeholder 2"/>
          <p:cNvSpPr>
            <a:spLocks noGrp="1"/>
          </p:cNvSpPr>
          <p:nvPr>
            <p:ph idx="1"/>
          </p:nvPr>
        </p:nvSpPr>
        <p:spPr>
          <a:xfrm>
            <a:off x="457200" y="1600200"/>
            <a:ext cx="8229600" cy="4525963"/>
          </a:xfrm>
        </p:spPr>
        <p:txBody>
          <a:bodyPr/>
          <a:lstStyle/>
          <a:p>
            <a:r>
              <a:rPr lang="en-US" b="1" dirty="0" smtClean="0"/>
              <a:t>Town </a:t>
            </a:r>
            <a:r>
              <a:rPr lang="en-US" b="1" dirty="0"/>
              <a:t>b</a:t>
            </a:r>
            <a:r>
              <a:rPr lang="en-US" b="1" dirty="0" smtClean="0"/>
              <a:t>oard has power of appointment of all officers and employees, except as otherwise provided by law. For example:</a:t>
            </a:r>
          </a:p>
          <a:p>
            <a:pPr lvl="1"/>
            <a:r>
              <a:rPr lang="en-US" b="1" dirty="0" smtClean="0"/>
              <a:t>Highway superintendent appoints highway crew</a:t>
            </a:r>
          </a:p>
          <a:p>
            <a:pPr lvl="1"/>
            <a:r>
              <a:rPr lang="en-US" b="1" dirty="0" smtClean="0"/>
              <a:t>Principals appoint deputies</a:t>
            </a:r>
          </a:p>
          <a:p>
            <a:r>
              <a:rPr lang="en-US" b="1" dirty="0" smtClean="0"/>
              <a:t>Town board sets salaries, employment policies</a:t>
            </a:r>
          </a:p>
          <a:p>
            <a:r>
              <a:rPr lang="en-US" b="1" dirty="0" smtClean="0"/>
              <a:t>Department heads and / or town supervisor typically provide day-to-day supervision </a:t>
            </a:r>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mw2.google.com/mw-panoramio/photos/medium/41809043.jpg"/>
          <p:cNvPicPr>
            <a:picLocks noChangeAspect="1" noChangeArrowheads="1"/>
          </p:cNvPicPr>
          <p:nvPr/>
        </p:nvPicPr>
        <p:blipFill>
          <a:blip r:embed="rId3" cstate="print">
            <a:duotone>
              <a:schemeClr val="bg2">
                <a:shade val="45000"/>
                <a:satMod val="135000"/>
              </a:schemeClr>
              <a:prstClr val="white"/>
            </a:duotone>
            <a:lum bright="-5000" contrast="57000"/>
          </a:blip>
          <a:srcRect/>
          <a:stretch>
            <a:fillRect/>
          </a:stretch>
        </p:blipFill>
        <p:spPr bwMode="auto">
          <a:xfrm>
            <a:off x="0" y="1524000"/>
            <a:ext cx="9144000" cy="5334000"/>
          </a:xfrm>
          <a:prstGeom prst="rect">
            <a:avLst/>
          </a:prstGeom>
          <a:noFill/>
          <a:ln>
            <a:solidFill>
              <a:schemeClr val="tx2"/>
            </a:solidFill>
          </a:ln>
        </p:spPr>
      </p:pic>
      <p:sp>
        <p:nvSpPr>
          <p:cNvPr id="5" name="Rectangle 4"/>
          <p:cNvSpPr/>
          <p:nvPr/>
        </p:nvSpPr>
        <p:spPr>
          <a:xfrm>
            <a:off x="0" y="0"/>
            <a:ext cx="9144000"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fontAlgn="auto">
              <a:spcBef>
                <a:spcPts val="0"/>
              </a:spcBef>
              <a:spcAft>
                <a:spcPts val="0"/>
              </a:spcAft>
              <a:defRPr/>
            </a:pPr>
            <a:r>
              <a:rPr lang="en-US" sz="7200" dirty="0">
                <a:solidFill>
                  <a:prstClr val="white"/>
                </a:solidFill>
                <a:effectLst>
                  <a:outerShdw blurRad="50800" dist="50800" dir="5400000" algn="ctr" rotWithShape="0">
                    <a:prstClr val="black"/>
                  </a:outerShdw>
                </a:effectLst>
                <a:latin typeface="Arabic Typesetting" pitchFamily="66" charset="-78"/>
                <a:ea typeface="+mj-ea"/>
                <a:cs typeface="Arabic Typesetting" pitchFamily="66" charset="-78"/>
              </a:rPr>
              <a:t>     </a:t>
            </a:r>
            <a:endParaRPr lang="en-US" sz="6500" dirty="0"/>
          </a:p>
        </p:txBody>
      </p:sp>
      <p:pic>
        <p:nvPicPr>
          <p:cNvPr id="17412" name="Picture 3"/>
          <p:cNvPicPr>
            <a:picLocks noChangeAspect="1" noChangeArrowheads="1"/>
          </p:cNvPicPr>
          <p:nvPr/>
        </p:nvPicPr>
        <p:blipFill>
          <a:blip r:embed="rId4" cstate="print">
            <a:lum contrast="2000"/>
          </a:blip>
          <a:srcRect/>
          <a:stretch>
            <a:fillRect/>
          </a:stretch>
        </p:blipFill>
        <p:spPr bwMode="auto">
          <a:xfrm>
            <a:off x="280988" y="152400"/>
            <a:ext cx="1471612" cy="1143000"/>
          </a:xfrm>
          <a:prstGeom prst="rect">
            <a:avLst/>
          </a:prstGeom>
          <a:noFill/>
          <a:ln w="9525">
            <a:noFill/>
            <a:miter lim="800000"/>
            <a:headEnd/>
            <a:tailEnd/>
          </a:ln>
        </p:spPr>
      </p:pic>
      <p:sp>
        <p:nvSpPr>
          <p:cNvPr id="11" name="Rectangle 10"/>
          <p:cNvSpPr/>
          <p:nvPr/>
        </p:nvSpPr>
        <p:spPr>
          <a:xfrm>
            <a:off x="0" y="1524000"/>
            <a:ext cx="457200" cy="533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title"/>
          </p:nvPr>
        </p:nvSpPr>
        <p:spPr>
          <a:xfrm>
            <a:off x="914400" y="228600"/>
            <a:ext cx="8229600" cy="1143000"/>
          </a:xfrm>
        </p:spPr>
        <p:txBody>
          <a:bodyPr rtlCol="0">
            <a:normAutofit/>
          </a:bodyPr>
          <a:lstStyle/>
          <a:p>
            <a:pPr fontAlgn="auto">
              <a:spcAft>
                <a:spcPts val="0"/>
              </a:spcAft>
              <a:defRPr/>
            </a:pPr>
            <a:r>
              <a:rPr lang="en-US" altLang="en-US" sz="66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Personnel Administration</a:t>
            </a:r>
          </a:p>
        </p:txBody>
      </p:sp>
      <p:sp>
        <p:nvSpPr>
          <p:cNvPr id="12" name="Content Placeholder 2"/>
          <p:cNvSpPr>
            <a:spLocks noGrp="1"/>
          </p:cNvSpPr>
          <p:nvPr>
            <p:ph idx="1"/>
          </p:nvPr>
        </p:nvSpPr>
        <p:spPr>
          <a:xfrm>
            <a:off x="457200" y="1600200"/>
            <a:ext cx="8229600" cy="4525963"/>
          </a:xfrm>
        </p:spPr>
        <p:txBody>
          <a:bodyPr/>
          <a:lstStyle/>
          <a:p>
            <a:pPr>
              <a:buFont typeface="Arial" panose="020B0604020202020204" pitchFamily="34" charset="0"/>
              <a:buChar char="•"/>
            </a:pPr>
            <a:r>
              <a:rPr lang="en-US" sz="4000" b="1" dirty="0" smtClean="0"/>
              <a:t>Prior to making any personnel decision, always check your:</a:t>
            </a:r>
          </a:p>
          <a:p>
            <a:pPr lvl="1">
              <a:buFont typeface="Arial" panose="020B0604020202020204" pitchFamily="34" charset="0"/>
              <a:buChar char="•"/>
            </a:pPr>
            <a:r>
              <a:rPr lang="en-US" sz="3600" b="1" dirty="0" smtClean="0"/>
              <a:t>Employment policies</a:t>
            </a:r>
          </a:p>
          <a:p>
            <a:pPr lvl="1">
              <a:buFont typeface="Arial" panose="020B0604020202020204" pitchFamily="34" charset="0"/>
              <a:buChar char="•"/>
            </a:pPr>
            <a:r>
              <a:rPr lang="en-US" sz="3600" b="1" dirty="0" smtClean="0"/>
              <a:t>Civil Service Rules (administered by county)</a:t>
            </a:r>
          </a:p>
          <a:p>
            <a:pPr lvl="1">
              <a:buFont typeface="Arial" panose="020B0604020202020204" pitchFamily="34" charset="0"/>
              <a:buChar char="•"/>
            </a:pPr>
            <a:r>
              <a:rPr lang="en-US" sz="3600" b="1" dirty="0" smtClean="0"/>
              <a:t>Collective Bargaining Agreements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upload.wikimedia.org/wikipedia/commons/thumb/4/4c/First_marker_on_NY_11A_north.jpg/220px-First_marker_on_NY_11A_north.jpg"/>
          <p:cNvPicPr>
            <a:picLocks noChangeAspect="1" noChangeArrowheads="1"/>
          </p:cNvPicPr>
          <p:nvPr/>
        </p:nvPicPr>
        <p:blipFill>
          <a:blip r:embed="rId3" cstate="print">
            <a:duotone>
              <a:schemeClr val="bg2">
                <a:shade val="45000"/>
                <a:satMod val="135000"/>
              </a:schemeClr>
              <a:prstClr val="white"/>
            </a:duotone>
            <a:lum bright="20000"/>
          </a:blip>
          <a:srcRect/>
          <a:stretch>
            <a:fillRect/>
          </a:stretch>
        </p:blipFill>
        <p:spPr bwMode="auto">
          <a:xfrm>
            <a:off x="457200" y="1524000"/>
            <a:ext cx="8686800" cy="5334000"/>
          </a:xfrm>
          <a:prstGeom prst="rect">
            <a:avLst/>
          </a:prstGeom>
          <a:noFill/>
        </p:spPr>
      </p:pic>
      <p:sp>
        <p:nvSpPr>
          <p:cNvPr id="5" name="Rectangle 4"/>
          <p:cNvSpPr/>
          <p:nvPr/>
        </p:nvSpPr>
        <p:spPr>
          <a:xfrm>
            <a:off x="0" y="0"/>
            <a:ext cx="9144000"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fontAlgn="auto">
              <a:spcBef>
                <a:spcPts val="0"/>
              </a:spcBef>
              <a:spcAft>
                <a:spcPts val="0"/>
              </a:spcAft>
              <a:defRPr/>
            </a:pPr>
            <a:r>
              <a:rPr lang="en-US" sz="7200" dirty="0">
                <a:solidFill>
                  <a:prstClr val="white"/>
                </a:solidFill>
                <a:effectLst>
                  <a:outerShdw blurRad="50800" dist="50800" dir="5400000" algn="ctr" rotWithShape="0">
                    <a:prstClr val="black"/>
                  </a:outerShdw>
                </a:effectLst>
                <a:latin typeface="Arabic Typesetting" pitchFamily="66" charset="-78"/>
                <a:ea typeface="+mj-ea"/>
                <a:cs typeface="Arabic Typesetting" pitchFamily="66" charset="-78"/>
              </a:rPr>
              <a:t>     </a:t>
            </a:r>
            <a:endParaRPr lang="en-US" sz="6500" dirty="0"/>
          </a:p>
        </p:txBody>
      </p:sp>
      <p:pic>
        <p:nvPicPr>
          <p:cNvPr id="18436" name="Picture 3"/>
          <p:cNvPicPr>
            <a:picLocks noChangeAspect="1" noChangeArrowheads="1"/>
          </p:cNvPicPr>
          <p:nvPr/>
        </p:nvPicPr>
        <p:blipFill>
          <a:blip r:embed="rId4" cstate="print"/>
          <a:srcRect/>
          <a:stretch>
            <a:fillRect/>
          </a:stretch>
        </p:blipFill>
        <p:spPr bwMode="auto">
          <a:xfrm>
            <a:off x="280988" y="152400"/>
            <a:ext cx="1471612" cy="1143000"/>
          </a:xfrm>
          <a:prstGeom prst="rect">
            <a:avLst/>
          </a:prstGeom>
          <a:noFill/>
          <a:ln w="9525">
            <a:noFill/>
            <a:miter lim="800000"/>
            <a:headEnd/>
            <a:tailEnd/>
          </a:ln>
        </p:spPr>
      </p:pic>
      <p:sp>
        <p:nvSpPr>
          <p:cNvPr id="8" name="Rectangle 7"/>
          <p:cNvSpPr/>
          <p:nvPr/>
        </p:nvSpPr>
        <p:spPr>
          <a:xfrm>
            <a:off x="0" y="1524000"/>
            <a:ext cx="457200" cy="533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itle 1"/>
          <p:cNvSpPr>
            <a:spLocks noGrp="1"/>
          </p:cNvSpPr>
          <p:nvPr>
            <p:ph type="title"/>
          </p:nvPr>
        </p:nvSpPr>
        <p:spPr>
          <a:xfrm>
            <a:off x="981075" y="228600"/>
            <a:ext cx="8229600" cy="1143000"/>
          </a:xfrm>
        </p:spPr>
        <p:txBody>
          <a:bodyPr rtlCol="0">
            <a:noAutofit/>
          </a:bodyPr>
          <a:lstStyle/>
          <a:p>
            <a:pPr fontAlgn="auto">
              <a:spcAft>
                <a:spcPts val="0"/>
              </a:spcAft>
              <a:defRPr/>
            </a:pPr>
            <a:r>
              <a:rPr lang="en-US" altLang="en-US" sz="80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en-US" altLang="en-US" sz="66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Miscellaneous Administration</a:t>
            </a:r>
            <a:endParaRPr lang="en-US" altLang="en-US" sz="80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10" name="Subtitle 2"/>
          <p:cNvSpPr txBox="1">
            <a:spLocks/>
          </p:cNvSpPr>
          <p:nvPr/>
        </p:nvSpPr>
        <p:spPr bwMode="auto">
          <a:xfrm>
            <a:off x="533400" y="1600200"/>
            <a:ext cx="7772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20000"/>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Animal control: towns responsible for licensing and control of dogs (animal control officer / town clerks)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Police: towns may establish police departments, and regulate its government, discipline and administration (town board / police commissioners).   </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Recreation: towns may undertake a number of programs for youth and recreation (town board / recreation commission).</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Improvement districts: town boards will be responsible for administration of most improvement districts.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upload.wikimedia.org/wikipedia/commons/thumb/4/4c/First_marker_on_NY_11A_north.jpg/220px-First_marker_on_NY_11A_north.jpg"/>
          <p:cNvPicPr>
            <a:picLocks noChangeAspect="1" noChangeArrowheads="1"/>
          </p:cNvPicPr>
          <p:nvPr/>
        </p:nvPicPr>
        <p:blipFill>
          <a:blip r:embed="rId3" cstate="print">
            <a:duotone>
              <a:schemeClr val="bg2">
                <a:shade val="45000"/>
                <a:satMod val="135000"/>
              </a:schemeClr>
              <a:prstClr val="white"/>
            </a:duotone>
            <a:lum bright="20000"/>
          </a:blip>
          <a:srcRect/>
          <a:stretch>
            <a:fillRect/>
          </a:stretch>
        </p:blipFill>
        <p:spPr bwMode="auto">
          <a:xfrm>
            <a:off x="457200" y="1524000"/>
            <a:ext cx="8686800" cy="5334000"/>
          </a:xfrm>
          <a:prstGeom prst="rect">
            <a:avLst/>
          </a:prstGeom>
          <a:noFill/>
        </p:spPr>
      </p:pic>
      <p:sp>
        <p:nvSpPr>
          <p:cNvPr id="5" name="Rectangle 4"/>
          <p:cNvSpPr/>
          <p:nvPr/>
        </p:nvSpPr>
        <p:spPr>
          <a:xfrm>
            <a:off x="0" y="0"/>
            <a:ext cx="9144000"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fontAlgn="auto">
              <a:spcBef>
                <a:spcPts val="0"/>
              </a:spcBef>
              <a:spcAft>
                <a:spcPts val="0"/>
              </a:spcAft>
              <a:defRPr/>
            </a:pPr>
            <a:r>
              <a:rPr lang="en-US" sz="7200" dirty="0">
                <a:solidFill>
                  <a:prstClr val="white"/>
                </a:solidFill>
                <a:effectLst>
                  <a:outerShdw blurRad="50800" dist="50800" dir="5400000" algn="ctr" rotWithShape="0">
                    <a:prstClr val="black"/>
                  </a:outerShdw>
                </a:effectLst>
                <a:latin typeface="Arabic Typesetting" pitchFamily="66" charset="-78"/>
                <a:ea typeface="+mj-ea"/>
                <a:cs typeface="Arabic Typesetting" pitchFamily="66" charset="-78"/>
              </a:rPr>
              <a:t>     </a:t>
            </a:r>
            <a:endParaRPr lang="en-US" sz="6500" dirty="0"/>
          </a:p>
        </p:txBody>
      </p:sp>
      <p:pic>
        <p:nvPicPr>
          <p:cNvPr id="14340" name="Picture 3"/>
          <p:cNvPicPr>
            <a:picLocks noChangeAspect="1" noChangeArrowheads="1"/>
          </p:cNvPicPr>
          <p:nvPr/>
        </p:nvPicPr>
        <p:blipFill>
          <a:blip r:embed="rId4" cstate="print"/>
          <a:srcRect/>
          <a:stretch>
            <a:fillRect/>
          </a:stretch>
        </p:blipFill>
        <p:spPr bwMode="auto">
          <a:xfrm>
            <a:off x="280988" y="152400"/>
            <a:ext cx="1471612" cy="1143000"/>
          </a:xfrm>
          <a:prstGeom prst="rect">
            <a:avLst/>
          </a:prstGeom>
          <a:noFill/>
          <a:ln w="9525">
            <a:noFill/>
            <a:miter lim="800000"/>
            <a:headEnd/>
            <a:tailEnd/>
          </a:ln>
        </p:spPr>
      </p:pic>
      <p:sp>
        <p:nvSpPr>
          <p:cNvPr id="8" name="Rectangle 7"/>
          <p:cNvSpPr/>
          <p:nvPr/>
        </p:nvSpPr>
        <p:spPr>
          <a:xfrm>
            <a:off x="0" y="1524000"/>
            <a:ext cx="457200" cy="533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title"/>
          </p:nvPr>
        </p:nvSpPr>
        <p:spPr>
          <a:xfrm>
            <a:off x="762000" y="228600"/>
            <a:ext cx="8229600" cy="1143000"/>
          </a:xfrm>
        </p:spPr>
        <p:txBody>
          <a:bodyPr rtlCol="0">
            <a:normAutofit/>
          </a:bodyPr>
          <a:lstStyle/>
          <a:p>
            <a:pPr fontAlgn="auto">
              <a:spcAft>
                <a:spcPts val="0"/>
              </a:spcAft>
              <a:defRPr/>
            </a:pPr>
            <a:r>
              <a:rPr lang="en-US" altLang="en-US" sz="66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First Actions in Office</a:t>
            </a:r>
          </a:p>
        </p:txBody>
      </p:sp>
      <p:pic>
        <p:nvPicPr>
          <p:cNvPr id="14343" name="Content Placeholder 8" descr="oath flag.jpg"/>
          <p:cNvPicPr>
            <a:picLocks noChangeAspect="1"/>
          </p:cNvPicPr>
          <p:nvPr/>
        </p:nvPicPr>
        <p:blipFill>
          <a:blip r:embed="rId5" cstate="print"/>
          <a:srcRect/>
          <a:stretch>
            <a:fillRect/>
          </a:stretch>
        </p:blipFill>
        <p:spPr bwMode="auto">
          <a:xfrm>
            <a:off x="5410200" y="2133600"/>
            <a:ext cx="3067050" cy="3676650"/>
          </a:xfrm>
          <a:prstGeom prst="rect">
            <a:avLst/>
          </a:prstGeom>
          <a:noFill/>
          <a:ln w="9525">
            <a:noFill/>
            <a:miter lim="800000"/>
            <a:headEnd/>
            <a:tailEnd/>
          </a:ln>
        </p:spPr>
      </p:pic>
      <p:sp>
        <p:nvSpPr>
          <p:cNvPr id="10" name="Rectangle 3"/>
          <p:cNvSpPr>
            <a:spLocks noGrp="1"/>
          </p:cNvSpPr>
          <p:nvPr>
            <p:ph sz="half" idx="1"/>
          </p:nvPr>
        </p:nvSpPr>
        <p:spPr>
          <a:xfrm>
            <a:off x="685800" y="1676400"/>
            <a:ext cx="4041775" cy="4800600"/>
          </a:xfrm>
        </p:spPr>
        <p:txBody>
          <a:bodyPr rtlCol="0">
            <a:normAutofit lnSpcReduction="10000"/>
          </a:bodyPr>
          <a:lstStyle/>
          <a:p>
            <a:pPr fontAlgn="auto">
              <a:lnSpc>
                <a:spcPct val="80000"/>
              </a:lnSpc>
              <a:spcAft>
                <a:spcPts val="0"/>
              </a:spcAft>
              <a:buSzPct val="70000"/>
              <a:buFont typeface="Arial" panose="020B0604020202020204" pitchFamily="34" charset="0"/>
              <a:buChar char="•"/>
              <a:defRPr/>
            </a:pPr>
            <a:r>
              <a:rPr lang="en-US" altLang="en-US" sz="2400" b="1" dirty="0" smtClean="0"/>
              <a:t>All town officers are required to take and file an oath of office within 30 days of the commencement of the term of office for which he or she was chosen</a:t>
            </a:r>
          </a:p>
          <a:p>
            <a:pPr fontAlgn="auto">
              <a:lnSpc>
                <a:spcPct val="80000"/>
              </a:lnSpc>
              <a:spcAft>
                <a:spcPts val="0"/>
              </a:spcAft>
              <a:buSzPct val="70000"/>
              <a:buFont typeface="Arial" panose="020B0604020202020204" pitchFamily="34" charset="0"/>
              <a:buChar char="•"/>
              <a:defRPr/>
            </a:pPr>
            <a:r>
              <a:rPr lang="en-US" altLang="en-US" sz="2400" b="1" dirty="0" smtClean="0"/>
              <a:t>Certain town officers are required to execute and file an official undertaking within 30 days of the commencement of the term of office for which he or she was chosen</a:t>
            </a:r>
          </a:p>
          <a:p>
            <a:pPr fontAlgn="auto">
              <a:lnSpc>
                <a:spcPct val="80000"/>
              </a:lnSpc>
              <a:spcAft>
                <a:spcPts val="0"/>
              </a:spcAft>
              <a:buSzPct val="70000"/>
              <a:buFont typeface="Arial" panose="020B0604020202020204" pitchFamily="34" charset="0"/>
              <a:buChar char="•"/>
              <a:defRPr/>
            </a:pPr>
            <a:r>
              <a:rPr lang="en-US" altLang="en-US" sz="2400" b="1" dirty="0" smtClean="0"/>
              <a:t>If not executed and filed within 30 days, the office will be deemed vacant. </a:t>
            </a:r>
          </a:p>
          <a:p>
            <a:pPr marL="0" indent="0" fontAlgn="auto">
              <a:lnSpc>
                <a:spcPct val="80000"/>
              </a:lnSpc>
              <a:spcAft>
                <a:spcPts val="0"/>
              </a:spcAft>
              <a:buSzPct val="70000"/>
              <a:buNone/>
              <a:defRPr/>
            </a:pPr>
            <a:endParaRPr lang="en-US" altLang="en-US" sz="2400" b="1" dirty="0"/>
          </a:p>
          <a:p>
            <a:pPr marL="0" indent="0" fontAlgn="auto">
              <a:lnSpc>
                <a:spcPct val="80000"/>
              </a:lnSpc>
              <a:spcAft>
                <a:spcPts val="0"/>
              </a:spcAft>
              <a:buSzPct val="70000"/>
              <a:buNone/>
              <a:defRPr/>
            </a:pPr>
            <a:endParaRPr lang="en-US" altLang="en-US" sz="2400" b="1" dirty="0" smtClean="0"/>
          </a:p>
          <a:p>
            <a:pPr marL="0" indent="0" fontAlgn="auto">
              <a:lnSpc>
                <a:spcPct val="80000"/>
              </a:lnSpc>
              <a:spcAft>
                <a:spcPts val="0"/>
              </a:spcAft>
              <a:buSzPct val="70000"/>
              <a:buNone/>
              <a:defRPr/>
            </a:pPr>
            <a:endParaRPr lang="en-US" altLang="en-US" sz="2400" b="1" dirty="0"/>
          </a:p>
          <a:p>
            <a:pPr marL="0" indent="0" fontAlgn="auto">
              <a:lnSpc>
                <a:spcPct val="80000"/>
              </a:lnSpc>
              <a:spcAft>
                <a:spcPts val="0"/>
              </a:spcAft>
              <a:buSzPct val="70000"/>
              <a:buNone/>
              <a:defRPr/>
            </a:pPr>
            <a:endParaRPr lang="en-US" altLang="en-US" sz="2400" b="1"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upload.wikimedia.org/wikipedia/commons/thumb/4/4c/First_marker_on_NY_11A_north.jpg/220px-First_marker_on_NY_11A_north.jpg"/>
          <p:cNvPicPr>
            <a:picLocks noChangeAspect="1" noChangeArrowheads="1"/>
          </p:cNvPicPr>
          <p:nvPr/>
        </p:nvPicPr>
        <p:blipFill>
          <a:blip r:embed="rId3" cstate="print">
            <a:duotone>
              <a:schemeClr val="bg2">
                <a:shade val="45000"/>
                <a:satMod val="135000"/>
              </a:schemeClr>
              <a:prstClr val="white"/>
            </a:duotone>
            <a:lum bright="20000"/>
          </a:blip>
          <a:srcRect/>
          <a:stretch>
            <a:fillRect/>
          </a:stretch>
        </p:blipFill>
        <p:spPr bwMode="auto">
          <a:xfrm>
            <a:off x="457200" y="1524000"/>
            <a:ext cx="8686800" cy="5334000"/>
          </a:xfrm>
          <a:prstGeom prst="rect">
            <a:avLst/>
          </a:prstGeom>
          <a:noFill/>
        </p:spPr>
      </p:pic>
      <p:sp>
        <p:nvSpPr>
          <p:cNvPr id="5" name="Rectangle 4"/>
          <p:cNvSpPr/>
          <p:nvPr/>
        </p:nvSpPr>
        <p:spPr>
          <a:xfrm>
            <a:off x="0" y="0"/>
            <a:ext cx="9144000"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fontAlgn="auto">
              <a:spcBef>
                <a:spcPts val="0"/>
              </a:spcBef>
              <a:spcAft>
                <a:spcPts val="0"/>
              </a:spcAft>
              <a:defRPr/>
            </a:pPr>
            <a:r>
              <a:rPr lang="en-US" sz="7200" dirty="0">
                <a:solidFill>
                  <a:prstClr val="white"/>
                </a:solidFill>
                <a:effectLst>
                  <a:outerShdw blurRad="50800" dist="50800" dir="5400000" algn="ctr" rotWithShape="0">
                    <a:prstClr val="black"/>
                  </a:outerShdw>
                </a:effectLst>
                <a:latin typeface="Arabic Typesetting" pitchFamily="66" charset="-78"/>
                <a:ea typeface="+mj-ea"/>
                <a:cs typeface="Arabic Typesetting" pitchFamily="66" charset="-78"/>
              </a:rPr>
              <a:t>     </a:t>
            </a:r>
            <a:endParaRPr lang="en-US" sz="6500" dirty="0"/>
          </a:p>
        </p:txBody>
      </p:sp>
      <p:pic>
        <p:nvPicPr>
          <p:cNvPr id="16388" name="Picture 3"/>
          <p:cNvPicPr>
            <a:picLocks noChangeAspect="1" noChangeArrowheads="1"/>
          </p:cNvPicPr>
          <p:nvPr/>
        </p:nvPicPr>
        <p:blipFill>
          <a:blip r:embed="rId4" cstate="print"/>
          <a:srcRect/>
          <a:stretch>
            <a:fillRect/>
          </a:stretch>
        </p:blipFill>
        <p:spPr bwMode="auto">
          <a:xfrm>
            <a:off x="280988" y="152400"/>
            <a:ext cx="1471612" cy="1143000"/>
          </a:xfrm>
          <a:prstGeom prst="rect">
            <a:avLst/>
          </a:prstGeom>
          <a:noFill/>
          <a:ln w="9525">
            <a:noFill/>
            <a:miter lim="800000"/>
            <a:headEnd/>
            <a:tailEnd/>
          </a:ln>
        </p:spPr>
      </p:pic>
      <p:sp>
        <p:nvSpPr>
          <p:cNvPr id="8" name="Rectangle 7"/>
          <p:cNvSpPr/>
          <p:nvPr/>
        </p:nvSpPr>
        <p:spPr>
          <a:xfrm>
            <a:off x="0" y="1524000"/>
            <a:ext cx="457200" cy="533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title"/>
          </p:nvPr>
        </p:nvSpPr>
        <p:spPr>
          <a:xfrm>
            <a:off x="1143000" y="152400"/>
            <a:ext cx="8229600" cy="1143000"/>
          </a:xfrm>
        </p:spPr>
        <p:txBody>
          <a:bodyPr rtlCol="0">
            <a:normAutofit fontScale="90000"/>
          </a:bodyPr>
          <a:lstStyle/>
          <a:p>
            <a:pPr fontAlgn="auto">
              <a:spcAft>
                <a:spcPts val="0"/>
              </a:spcAft>
              <a:defRPr/>
            </a:pPr>
            <a:r>
              <a:rPr lang="en-US" altLang="en-US" sz="66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en-US" altLang="en-US" sz="53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Association of Towns of the State of New York (AOTSNY)</a:t>
            </a:r>
            <a:endParaRPr lang="en-US" altLang="en-US" sz="66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16392" name="Text Placeholder 17"/>
          <p:cNvSpPr>
            <a:spLocks noGrp="1"/>
          </p:cNvSpPr>
          <p:nvPr>
            <p:ph sz="half" idx="1"/>
          </p:nvPr>
        </p:nvSpPr>
        <p:spPr>
          <a:xfrm>
            <a:off x="685800" y="1752600"/>
            <a:ext cx="8229600" cy="838200"/>
          </a:xfrm>
        </p:spPr>
        <p:txBody>
          <a:bodyPr/>
          <a:lstStyle/>
          <a:p>
            <a:pPr marL="0" indent="0" algn="ctr">
              <a:buFontTx/>
              <a:buNone/>
            </a:pPr>
            <a:r>
              <a:rPr lang="en-US" altLang="en-US" sz="2800" b="1" dirty="0" smtClean="0"/>
              <a:t>A membership association of town governments established by town officers in 1933 to help towns obtain greater economy and efficiency.</a:t>
            </a:r>
            <a:endParaRPr lang="en-US" altLang="en-US" sz="2000" b="1" dirty="0" smtClean="0"/>
          </a:p>
        </p:txBody>
      </p:sp>
      <p:pic>
        <p:nvPicPr>
          <p:cNvPr id="10" name="Picture 2"/>
          <p:cNvPicPr>
            <a:picLocks noChangeAspect="1" noChangeArrowheads="1"/>
          </p:cNvPicPr>
          <p:nvPr/>
        </p:nvPicPr>
        <p:blipFill>
          <a:blip r:embed="rId5" cstate="print"/>
          <a:srcRect/>
          <a:stretch>
            <a:fillRect/>
          </a:stretch>
        </p:blipFill>
        <p:spPr bwMode="auto">
          <a:xfrm>
            <a:off x="3124200" y="3505200"/>
            <a:ext cx="3019425" cy="24735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mw2.google.com/mw-panoramio/photos/medium/41809043.jpg"/>
          <p:cNvPicPr>
            <a:picLocks noChangeAspect="1" noChangeArrowheads="1"/>
          </p:cNvPicPr>
          <p:nvPr/>
        </p:nvPicPr>
        <p:blipFill>
          <a:blip r:embed="rId3" cstate="print">
            <a:duotone>
              <a:schemeClr val="bg2">
                <a:shade val="45000"/>
                <a:satMod val="135000"/>
              </a:schemeClr>
              <a:prstClr val="white"/>
            </a:duotone>
            <a:lum bright="-5000" contrast="57000"/>
          </a:blip>
          <a:srcRect/>
          <a:stretch>
            <a:fillRect/>
          </a:stretch>
        </p:blipFill>
        <p:spPr bwMode="auto">
          <a:xfrm>
            <a:off x="0" y="1524000"/>
            <a:ext cx="9144000" cy="5334000"/>
          </a:xfrm>
          <a:prstGeom prst="rect">
            <a:avLst/>
          </a:prstGeom>
          <a:noFill/>
          <a:ln>
            <a:solidFill>
              <a:schemeClr val="tx2"/>
            </a:solidFill>
          </a:ln>
        </p:spPr>
      </p:pic>
      <p:sp>
        <p:nvSpPr>
          <p:cNvPr id="5" name="Rectangle 4"/>
          <p:cNvSpPr/>
          <p:nvPr/>
        </p:nvSpPr>
        <p:spPr>
          <a:xfrm>
            <a:off x="0" y="0"/>
            <a:ext cx="9144000"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fontAlgn="auto">
              <a:spcBef>
                <a:spcPts val="0"/>
              </a:spcBef>
              <a:spcAft>
                <a:spcPts val="0"/>
              </a:spcAft>
              <a:defRPr/>
            </a:pPr>
            <a:r>
              <a:rPr lang="en-US" sz="7200" dirty="0">
                <a:solidFill>
                  <a:prstClr val="white"/>
                </a:solidFill>
                <a:effectLst>
                  <a:outerShdw blurRad="50800" dist="50800" dir="5400000" algn="ctr" rotWithShape="0">
                    <a:prstClr val="black"/>
                  </a:outerShdw>
                </a:effectLst>
                <a:latin typeface="Arabic Typesetting" pitchFamily="66" charset="-78"/>
                <a:ea typeface="+mj-ea"/>
                <a:cs typeface="Arabic Typesetting" pitchFamily="66" charset="-78"/>
              </a:rPr>
              <a:t>     </a:t>
            </a:r>
            <a:endParaRPr lang="en-US" sz="6500" dirty="0"/>
          </a:p>
        </p:txBody>
      </p:sp>
      <p:pic>
        <p:nvPicPr>
          <p:cNvPr id="17412" name="Picture 3"/>
          <p:cNvPicPr>
            <a:picLocks noChangeAspect="1" noChangeArrowheads="1"/>
          </p:cNvPicPr>
          <p:nvPr/>
        </p:nvPicPr>
        <p:blipFill>
          <a:blip r:embed="rId4" cstate="print">
            <a:lum contrast="2000"/>
          </a:blip>
          <a:srcRect/>
          <a:stretch>
            <a:fillRect/>
          </a:stretch>
        </p:blipFill>
        <p:spPr bwMode="auto">
          <a:xfrm>
            <a:off x="280988" y="152400"/>
            <a:ext cx="1471612" cy="1143000"/>
          </a:xfrm>
          <a:prstGeom prst="rect">
            <a:avLst/>
          </a:prstGeom>
          <a:noFill/>
          <a:ln w="9525">
            <a:noFill/>
            <a:miter lim="800000"/>
            <a:headEnd/>
            <a:tailEnd/>
          </a:ln>
        </p:spPr>
      </p:pic>
      <p:sp>
        <p:nvSpPr>
          <p:cNvPr id="11" name="Rectangle 10"/>
          <p:cNvSpPr/>
          <p:nvPr/>
        </p:nvSpPr>
        <p:spPr>
          <a:xfrm>
            <a:off x="0" y="1524000"/>
            <a:ext cx="457200" cy="533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title"/>
          </p:nvPr>
        </p:nvSpPr>
        <p:spPr>
          <a:xfrm>
            <a:off x="914400" y="228600"/>
            <a:ext cx="8229600" cy="1143000"/>
          </a:xfrm>
        </p:spPr>
        <p:txBody>
          <a:bodyPr rtlCol="0">
            <a:normAutofit/>
          </a:bodyPr>
          <a:lstStyle/>
          <a:p>
            <a:pPr fontAlgn="auto">
              <a:spcAft>
                <a:spcPts val="0"/>
              </a:spcAft>
              <a:defRPr/>
            </a:pPr>
            <a:r>
              <a:rPr lang="en-US" altLang="en-US" sz="66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en-US" altLang="en-US" sz="54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AOTSNY Services and Resources</a:t>
            </a:r>
            <a:endParaRPr lang="en-US" altLang="en-US" sz="66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9" name="Content Placeholder 3"/>
          <p:cNvSpPr>
            <a:spLocks noGrp="1"/>
          </p:cNvSpPr>
          <p:nvPr>
            <p:ph sz="half" idx="1"/>
          </p:nvPr>
        </p:nvSpPr>
        <p:spPr>
          <a:xfrm>
            <a:off x="457200" y="1752600"/>
            <a:ext cx="8610600" cy="4800600"/>
          </a:xfrm>
        </p:spPr>
        <p:txBody>
          <a:bodyPr rtlCol="0">
            <a:normAutofit fontScale="92500"/>
          </a:bodyPr>
          <a:lstStyle/>
          <a:p>
            <a:pPr marL="319088" indent="-319088" fontAlgn="auto">
              <a:spcAft>
                <a:spcPts val="0"/>
              </a:spcAft>
              <a:buSzPct val="70000"/>
              <a:defRPr/>
            </a:pPr>
            <a:r>
              <a:rPr lang="en-US" altLang="en-US" b="1" dirty="0" smtClean="0"/>
              <a:t>Legal and technical assistance</a:t>
            </a:r>
          </a:p>
          <a:p>
            <a:pPr marL="319088" indent="-319088" fontAlgn="auto">
              <a:spcAft>
                <a:spcPts val="0"/>
              </a:spcAft>
              <a:buSzPct val="70000"/>
              <a:defRPr/>
            </a:pPr>
            <a:r>
              <a:rPr lang="en-US" altLang="en-US" b="1" dirty="0" smtClean="0"/>
              <a:t>Representation with state and federal government</a:t>
            </a:r>
          </a:p>
          <a:p>
            <a:pPr marL="319088" lvl="1" indent="-319088" fontAlgn="auto">
              <a:spcBef>
                <a:spcPts val="700"/>
              </a:spcBef>
              <a:spcAft>
                <a:spcPts val="0"/>
              </a:spcAft>
              <a:buFont typeface="Arial" pitchFamily="34" charset="0"/>
              <a:buChar char="•"/>
              <a:defRPr/>
            </a:pPr>
            <a:r>
              <a:rPr lang="en-US" altLang="en-US" sz="3200" b="1" dirty="0" smtClean="0"/>
              <a:t>Insurance (liability, property, workers’ compensation)</a:t>
            </a:r>
          </a:p>
          <a:p>
            <a:pPr marL="319088" indent="-319088" fontAlgn="auto">
              <a:spcAft>
                <a:spcPts val="0"/>
              </a:spcAft>
              <a:buSzPct val="70000"/>
              <a:defRPr/>
            </a:pPr>
            <a:r>
              <a:rPr lang="en-US" altLang="en-US" b="1" dirty="0" smtClean="0"/>
              <a:t>Training</a:t>
            </a:r>
          </a:p>
          <a:p>
            <a:pPr lvl="2" fontAlgn="auto">
              <a:spcAft>
                <a:spcPts val="0"/>
              </a:spcAft>
              <a:defRPr/>
            </a:pPr>
            <a:r>
              <a:rPr lang="en-US" altLang="en-US" b="1" dirty="0" smtClean="0"/>
              <a:t>Annual meeting</a:t>
            </a:r>
          </a:p>
          <a:p>
            <a:pPr lvl="2" fontAlgn="auto">
              <a:spcAft>
                <a:spcPts val="0"/>
              </a:spcAft>
              <a:defRPr/>
            </a:pPr>
            <a:r>
              <a:rPr lang="en-US" altLang="en-US" b="1" dirty="0" smtClean="0"/>
              <a:t>Finance school</a:t>
            </a:r>
          </a:p>
          <a:p>
            <a:pPr lvl="2" fontAlgn="auto">
              <a:spcAft>
                <a:spcPts val="0"/>
              </a:spcAft>
              <a:defRPr/>
            </a:pPr>
            <a:r>
              <a:rPr lang="en-US" altLang="en-US" b="1" dirty="0" smtClean="0"/>
              <a:t>Highway school</a:t>
            </a:r>
          </a:p>
          <a:p>
            <a:pPr lvl="2" fontAlgn="auto">
              <a:spcAft>
                <a:spcPts val="0"/>
              </a:spcAft>
              <a:defRPr/>
            </a:pPr>
            <a:r>
              <a:rPr lang="en-US" altLang="en-US" b="1" dirty="0" smtClean="0"/>
              <a:t>Planning and zoning school</a:t>
            </a:r>
          </a:p>
          <a:p>
            <a:pPr lvl="2" fontAlgn="auto">
              <a:spcAft>
                <a:spcPts val="0"/>
              </a:spcAft>
              <a:defRPr/>
            </a:pPr>
            <a:r>
              <a:rPr lang="en-US" altLang="en-US" b="1" dirty="0" smtClean="0"/>
              <a:t>New officials school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upload.wikimedia.org/wikipedia/commons/thumb/4/4c/First_marker_on_NY_11A_north.jpg/220px-First_marker_on_NY_11A_north.jpg"/>
          <p:cNvPicPr>
            <a:picLocks noChangeAspect="1" noChangeArrowheads="1"/>
          </p:cNvPicPr>
          <p:nvPr/>
        </p:nvPicPr>
        <p:blipFill>
          <a:blip r:embed="rId3" cstate="print">
            <a:duotone>
              <a:schemeClr val="bg2">
                <a:shade val="45000"/>
                <a:satMod val="135000"/>
              </a:schemeClr>
              <a:prstClr val="white"/>
            </a:duotone>
            <a:lum bright="20000"/>
          </a:blip>
          <a:srcRect/>
          <a:stretch>
            <a:fillRect/>
          </a:stretch>
        </p:blipFill>
        <p:spPr bwMode="auto">
          <a:xfrm>
            <a:off x="457200" y="1524000"/>
            <a:ext cx="8686800" cy="5334000"/>
          </a:xfrm>
          <a:prstGeom prst="rect">
            <a:avLst/>
          </a:prstGeom>
          <a:noFill/>
        </p:spPr>
      </p:pic>
      <p:sp>
        <p:nvSpPr>
          <p:cNvPr id="5" name="Rectangle 4"/>
          <p:cNvSpPr/>
          <p:nvPr/>
        </p:nvSpPr>
        <p:spPr>
          <a:xfrm>
            <a:off x="0" y="0"/>
            <a:ext cx="9144000"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fontAlgn="auto">
              <a:spcBef>
                <a:spcPts val="0"/>
              </a:spcBef>
              <a:spcAft>
                <a:spcPts val="0"/>
              </a:spcAft>
              <a:defRPr/>
            </a:pPr>
            <a:r>
              <a:rPr lang="en-US" sz="7200" dirty="0">
                <a:solidFill>
                  <a:prstClr val="white"/>
                </a:solidFill>
                <a:effectLst>
                  <a:outerShdw blurRad="50800" dist="50800" dir="5400000" algn="ctr" rotWithShape="0">
                    <a:prstClr val="black"/>
                  </a:outerShdw>
                </a:effectLst>
                <a:latin typeface="Arabic Typesetting" pitchFamily="66" charset="-78"/>
                <a:ea typeface="+mj-ea"/>
                <a:cs typeface="Arabic Typesetting" pitchFamily="66" charset="-78"/>
              </a:rPr>
              <a:t>     </a:t>
            </a:r>
            <a:endParaRPr lang="en-US" sz="6500" dirty="0"/>
          </a:p>
        </p:txBody>
      </p:sp>
      <p:pic>
        <p:nvPicPr>
          <p:cNvPr id="18436" name="Picture 3"/>
          <p:cNvPicPr>
            <a:picLocks noChangeAspect="1" noChangeArrowheads="1"/>
          </p:cNvPicPr>
          <p:nvPr/>
        </p:nvPicPr>
        <p:blipFill>
          <a:blip r:embed="rId4" cstate="print"/>
          <a:srcRect/>
          <a:stretch>
            <a:fillRect/>
          </a:stretch>
        </p:blipFill>
        <p:spPr bwMode="auto">
          <a:xfrm>
            <a:off x="280988" y="152400"/>
            <a:ext cx="1471612" cy="1143000"/>
          </a:xfrm>
          <a:prstGeom prst="rect">
            <a:avLst/>
          </a:prstGeom>
          <a:noFill/>
          <a:ln w="9525">
            <a:noFill/>
            <a:miter lim="800000"/>
            <a:headEnd/>
            <a:tailEnd/>
          </a:ln>
        </p:spPr>
      </p:pic>
      <p:sp>
        <p:nvSpPr>
          <p:cNvPr id="8" name="Rectangle 7"/>
          <p:cNvSpPr/>
          <p:nvPr/>
        </p:nvSpPr>
        <p:spPr>
          <a:xfrm>
            <a:off x="0" y="1524000"/>
            <a:ext cx="457200" cy="533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itle 1"/>
          <p:cNvSpPr>
            <a:spLocks noGrp="1"/>
          </p:cNvSpPr>
          <p:nvPr>
            <p:ph type="title"/>
          </p:nvPr>
        </p:nvSpPr>
        <p:spPr>
          <a:xfrm>
            <a:off x="914400" y="228600"/>
            <a:ext cx="8229600" cy="1143000"/>
          </a:xfrm>
        </p:spPr>
        <p:txBody>
          <a:bodyPr rtlCol="0">
            <a:normAutofit/>
          </a:bodyPr>
          <a:lstStyle/>
          <a:p>
            <a:pPr fontAlgn="auto">
              <a:spcAft>
                <a:spcPts val="0"/>
              </a:spcAft>
              <a:defRPr/>
            </a:pPr>
            <a:r>
              <a:rPr lang="en-US" altLang="en-US" sz="66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en-US" altLang="en-US" sz="54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AOTSNY Services and Resources</a:t>
            </a:r>
            <a:endParaRPr lang="en-US" altLang="en-US" sz="66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14" name="Content Placeholder 5"/>
          <p:cNvSpPr>
            <a:spLocks noGrp="1"/>
          </p:cNvSpPr>
          <p:nvPr>
            <p:ph sz="half" idx="1"/>
          </p:nvPr>
        </p:nvSpPr>
        <p:spPr>
          <a:xfrm>
            <a:off x="533400" y="1600200"/>
            <a:ext cx="8229600" cy="5257800"/>
          </a:xfrm>
        </p:spPr>
        <p:txBody>
          <a:bodyPr numCol="1" rtlCol="0">
            <a:normAutofit lnSpcReduction="10000"/>
          </a:bodyPr>
          <a:lstStyle/>
          <a:p>
            <a:pPr marL="319088" indent="-319088" fontAlgn="auto">
              <a:spcAft>
                <a:spcPts val="0"/>
              </a:spcAft>
              <a:buSzPct val="70000"/>
              <a:buNone/>
              <a:defRPr/>
            </a:pPr>
            <a:r>
              <a:rPr lang="en-US" altLang="en-US" sz="1600" b="1" dirty="0" smtClean="0"/>
              <a:t>Publications</a:t>
            </a:r>
          </a:p>
          <a:p>
            <a:pPr fontAlgn="auto">
              <a:spcAft>
                <a:spcPts val="0"/>
              </a:spcAft>
              <a:buSzPct val="70000"/>
              <a:buFont typeface="Arial" panose="020B0604020202020204" pitchFamily="34" charset="0"/>
              <a:buChar char="•"/>
              <a:defRPr/>
            </a:pPr>
            <a:r>
              <a:rPr lang="en-US" altLang="en-US" sz="2400" b="1" i="1" dirty="0" smtClean="0"/>
              <a:t>Directory Of Town Officials</a:t>
            </a:r>
            <a:r>
              <a:rPr lang="en-US" altLang="en-US" sz="2400" i="1" dirty="0" smtClean="0"/>
              <a:t> </a:t>
            </a:r>
            <a:r>
              <a:rPr lang="en-US" altLang="en-US" sz="2400" dirty="0" smtClean="0"/>
              <a:t>- published bi-annually.  Contains names, addresses, phone, and fax for more than 15,000 town officials.  Information on all 932 towns in New York State. </a:t>
            </a:r>
          </a:p>
          <a:p>
            <a:pPr fontAlgn="auto">
              <a:spcAft>
                <a:spcPts val="0"/>
              </a:spcAft>
              <a:buSzPct val="70000"/>
              <a:buFont typeface="Arial" panose="020B0604020202020204" pitchFamily="34" charset="0"/>
              <a:buChar char="•"/>
              <a:defRPr/>
            </a:pPr>
            <a:r>
              <a:rPr lang="en-US" altLang="en-US" sz="2400" b="1" i="1" dirty="0" smtClean="0"/>
              <a:t>Talk Of The Towns/Topics</a:t>
            </a:r>
            <a:r>
              <a:rPr lang="en-US" altLang="en-US" sz="2400" i="1" dirty="0" smtClean="0"/>
              <a:t> </a:t>
            </a:r>
            <a:r>
              <a:rPr lang="en-US" altLang="en-US" sz="2400" dirty="0" smtClean="0"/>
              <a:t>- the association magazine for town officials about town government and related issues.  Published bi-monthly. </a:t>
            </a:r>
          </a:p>
          <a:p>
            <a:pPr fontAlgn="auto">
              <a:spcAft>
                <a:spcPts val="0"/>
              </a:spcAft>
              <a:buSzPct val="70000"/>
              <a:buFont typeface="Arial" panose="020B0604020202020204" pitchFamily="34" charset="0"/>
              <a:buChar char="•"/>
              <a:defRPr/>
            </a:pPr>
            <a:r>
              <a:rPr lang="en-US" altLang="en-US" sz="2400" b="1" i="1" dirty="0" smtClean="0"/>
              <a:t>Laws Digest</a:t>
            </a:r>
            <a:r>
              <a:rPr lang="en-US" altLang="en-US" sz="2400" i="1" dirty="0" smtClean="0"/>
              <a:t> </a:t>
            </a:r>
            <a:r>
              <a:rPr lang="en-US" altLang="en-US" sz="2400" dirty="0" smtClean="0"/>
              <a:t>- the annual summary of new laws affecting town government. </a:t>
            </a:r>
          </a:p>
          <a:p>
            <a:pPr fontAlgn="auto">
              <a:spcAft>
                <a:spcPts val="0"/>
              </a:spcAft>
              <a:buSzPct val="70000"/>
              <a:buFont typeface="Arial" panose="020B0604020202020204" pitchFamily="34" charset="0"/>
              <a:buChar char="•"/>
              <a:defRPr/>
            </a:pPr>
            <a:r>
              <a:rPr lang="en-US" altLang="en-US" sz="2400" b="1" dirty="0" smtClean="0"/>
              <a:t>Training manuals</a:t>
            </a:r>
            <a:r>
              <a:rPr lang="en-US" altLang="en-US" sz="2400" dirty="0" smtClean="0"/>
              <a:t> - written by our technical and legal staff (who have years of experience in town government) and designed to keep town officials updated and informed about the responsibilities of their offices.  These comprehensive "how-to" manuals have been a technical informational resource for new and veteran town officials alike. </a:t>
            </a:r>
          </a:p>
          <a:p>
            <a:pPr marL="319088" indent="-319088" fontAlgn="auto">
              <a:spcAft>
                <a:spcPts val="0"/>
              </a:spcAft>
              <a:buNone/>
              <a:defRPr/>
            </a:pPr>
            <a:endParaRPr lang="en-US" altLang="en-US" sz="15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upload.wikimedia.org/wikipedia/commons/thumb/4/4c/First_marker_on_NY_11A_north.jpg/220px-First_marker_on_NY_11A_north.jpg"/>
          <p:cNvPicPr>
            <a:picLocks noChangeAspect="1" noChangeArrowheads="1"/>
          </p:cNvPicPr>
          <p:nvPr/>
        </p:nvPicPr>
        <p:blipFill>
          <a:blip r:embed="rId3" cstate="print">
            <a:duotone>
              <a:schemeClr val="bg2">
                <a:shade val="45000"/>
                <a:satMod val="135000"/>
              </a:schemeClr>
              <a:prstClr val="white"/>
            </a:duotone>
            <a:lum bright="20000"/>
          </a:blip>
          <a:srcRect/>
          <a:stretch>
            <a:fillRect/>
          </a:stretch>
        </p:blipFill>
        <p:spPr bwMode="auto">
          <a:xfrm>
            <a:off x="457200" y="1524000"/>
            <a:ext cx="8686800" cy="5334000"/>
          </a:xfrm>
          <a:prstGeom prst="rect">
            <a:avLst/>
          </a:prstGeom>
          <a:noFill/>
        </p:spPr>
      </p:pic>
      <p:sp>
        <p:nvSpPr>
          <p:cNvPr id="5" name="Rectangle 4"/>
          <p:cNvSpPr/>
          <p:nvPr/>
        </p:nvSpPr>
        <p:spPr>
          <a:xfrm>
            <a:off x="0" y="0"/>
            <a:ext cx="9144000"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fontAlgn="auto">
              <a:spcBef>
                <a:spcPts val="0"/>
              </a:spcBef>
              <a:spcAft>
                <a:spcPts val="0"/>
              </a:spcAft>
              <a:defRPr/>
            </a:pPr>
            <a:r>
              <a:rPr lang="en-US" sz="7200" dirty="0">
                <a:solidFill>
                  <a:prstClr val="white"/>
                </a:solidFill>
                <a:effectLst>
                  <a:outerShdw blurRad="50800" dist="50800" dir="5400000" algn="ctr" rotWithShape="0">
                    <a:prstClr val="black"/>
                  </a:outerShdw>
                </a:effectLst>
                <a:latin typeface="Arabic Typesetting" pitchFamily="66" charset="-78"/>
                <a:ea typeface="+mj-ea"/>
                <a:cs typeface="Arabic Typesetting" pitchFamily="66" charset="-78"/>
              </a:rPr>
              <a:t>     </a:t>
            </a:r>
            <a:endParaRPr lang="en-US" sz="6500" dirty="0"/>
          </a:p>
        </p:txBody>
      </p:sp>
      <p:pic>
        <p:nvPicPr>
          <p:cNvPr id="18436" name="Picture 3"/>
          <p:cNvPicPr>
            <a:picLocks noChangeAspect="1" noChangeArrowheads="1"/>
          </p:cNvPicPr>
          <p:nvPr/>
        </p:nvPicPr>
        <p:blipFill>
          <a:blip r:embed="rId4" cstate="print"/>
          <a:srcRect/>
          <a:stretch>
            <a:fillRect/>
          </a:stretch>
        </p:blipFill>
        <p:spPr bwMode="auto">
          <a:xfrm>
            <a:off x="280988" y="152400"/>
            <a:ext cx="1471612" cy="1143000"/>
          </a:xfrm>
          <a:prstGeom prst="rect">
            <a:avLst/>
          </a:prstGeom>
          <a:noFill/>
          <a:ln w="9525">
            <a:noFill/>
            <a:miter lim="800000"/>
            <a:headEnd/>
            <a:tailEnd/>
          </a:ln>
        </p:spPr>
      </p:pic>
      <p:sp>
        <p:nvSpPr>
          <p:cNvPr id="8" name="Rectangle 7"/>
          <p:cNvSpPr/>
          <p:nvPr/>
        </p:nvSpPr>
        <p:spPr>
          <a:xfrm>
            <a:off x="0" y="1524000"/>
            <a:ext cx="457200" cy="533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itle 1"/>
          <p:cNvSpPr>
            <a:spLocks noGrp="1"/>
          </p:cNvSpPr>
          <p:nvPr>
            <p:ph type="title"/>
          </p:nvPr>
        </p:nvSpPr>
        <p:spPr>
          <a:xfrm>
            <a:off x="914400" y="228600"/>
            <a:ext cx="8229600" cy="1143000"/>
          </a:xfrm>
        </p:spPr>
        <p:txBody>
          <a:bodyPr rtlCol="0">
            <a:normAutofit/>
          </a:bodyPr>
          <a:lstStyle/>
          <a:p>
            <a:pPr fontAlgn="auto">
              <a:spcAft>
                <a:spcPts val="0"/>
              </a:spcAft>
              <a:defRPr/>
            </a:pPr>
            <a:r>
              <a:rPr lang="en-US" altLang="en-US" sz="66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   </a:t>
            </a:r>
            <a:r>
              <a:rPr lang="en-US" altLang="en-US" sz="54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AOTSNY Training Manuals</a:t>
            </a:r>
            <a:endParaRPr lang="en-US" altLang="en-US" sz="66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14" name="Content Placeholder 5"/>
          <p:cNvSpPr>
            <a:spLocks noGrp="1"/>
          </p:cNvSpPr>
          <p:nvPr>
            <p:ph sz="half" idx="1"/>
          </p:nvPr>
        </p:nvSpPr>
        <p:spPr>
          <a:xfrm>
            <a:off x="533400" y="1600200"/>
            <a:ext cx="8229600" cy="5257800"/>
          </a:xfrm>
        </p:spPr>
        <p:txBody>
          <a:bodyPr numCol="1" rtlCol="0">
            <a:normAutofit lnSpcReduction="10000"/>
          </a:bodyPr>
          <a:lstStyle/>
          <a:p>
            <a:pPr marL="811213" lvl="1" indent="-457200" fontAlgn="auto">
              <a:spcAft>
                <a:spcPts val="0"/>
              </a:spcAft>
              <a:buFont typeface="Arial" panose="020B0604020202020204" pitchFamily="34" charset="0"/>
              <a:buChar char="•"/>
              <a:defRPr/>
            </a:pPr>
            <a:r>
              <a:rPr lang="en-US" altLang="en-US" i="1" dirty="0" smtClean="0"/>
              <a:t>The Town Law Manual (2006) </a:t>
            </a:r>
          </a:p>
          <a:p>
            <a:pPr marL="811213" lvl="1" indent="-457200" fontAlgn="auto">
              <a:spcAft>
                <a:spcPts val="0"/>
              </a:spcAft>
              <a:buFont typeface="Arial" panose="020B0604020202020204" pitchFamily="34" charset="0"/>
              <a:buChar char="•"/>
              <a:defRPr/>
            </a:pPr>
            <a:r>
              <a:rPr lang="en-US" altLang="en-US" i="1" dirty="0" smtClean="0"/>
              <a:t>The Office of Town Highway Superintendent (2005) </a:t>
            </a:r>
          </a:p>
          <a:p>
            <a:pPr marL="811213" lvl="1" indent="-457200" fontAlgn="auto">
              <a:spcAft>
                <a:spcPts val="0"/>
              </a:spcAft>
              <a:buFont typeface="Arial" panose="020B0604020202020204" pitchFamily="34" charset="0"/>
              <a:buChar char="•"/>
              <a:defRPr/>
            </a:pPr>
            <a:r>
              <a:rPr lang="en-US" altLang="en-US" i="1" dirty="0" smtClean="0"/>
              <a:t>The Office of Town Clerk (2013) </a:t>
            </a:r>
          </a:p>
          <a:p>
            <a:pPr marL="811213" lvl="1" indent="-457200" fontAlgn="auto">
              <a:spcAft>
                <a:spcPts val="0"/>
              </a:spcAft>
              <a:buFont typeface="Arial" panose="020B0604020202020204" pitchFamily="34" charset="0"/>
              <a:buChar char="•"/>
              <a:defRPr/>
            </a:pPr>
            <a:r>
              <a:rPr lang="en-US" altLang="en-US" i="1" dirty="0" smtClean="0"/>
              <a:t>Tax Collection in Towns (2008) </a:t>
            </a:r>
          </a:p>
          <a:p>
            <a:pPr marL="811213" lvl="1" indent="-457200" fontAlgn="auto">
              <a:spcAft>
                <a:spcPts val="0"/>
              </a:spcAft>
              <a:buFont typeface="Arial" panose="020B0604020202020204" pitchFamily="34" charset="0"/>
              <a:buChar char="•"/>
              <a:defRPr/>
            </a:pPr>
            <a:r>
              <a:rPr lang="en-US" altLang="en-US" i="1" dirty="0" smtClean="0"/>
              <a:t>Forms and Outline of Criminal Procedure for Town Justices and Police (2006) </a:t>
            </a:r>
          </a:p>
          <a:p>
            <a:pPr marL="811213" lvl="1" indent="-457200" fontAlgn="auto">
              <a:spcAft>
                <a:spcPts val="0"/>
              </a:spcAft>
              <a:buFont typeface="Arial" panose="020B0604020202020204" pitchFamily="34" charset="0"/>
              <a:buChar char="•"/>
              <a:defRPr/>
            </a:pPr>
            <a:r>
              <a:rPr lang="en-US" altLang="en-US" i="1" dirty="0" smtClean="0"/>
              <a:t>Suggestions for Procedures at the First Meeting of the New Town Board (2012) </a:t>
            </a:r>
          </a:p>
          <a:p>
            <a:pPr marL="811213" lvl="1" indent="-457200" fontAlgn="auto">
              <a:spcAft>
                <a:spcPts val="0"/>
              </a:spcAft>
              <a:buFont typeface="Arial" panose="020B0604020202020204" pitchFamily="34" charset="0"/>
              <a:buChar char="•"/>
              <a:defRPr/>
            </a:pPr>
            <a:r>
              <a:rPr lang="en-US" altLang="en-US" i="1" dirty="0" smtClean="0"/>
              <a:t>Small Claims Guide for Towns &amp; Village Courts(2009)</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fontAlgn="auto">
              <a:spcAft>
                <a:spcPts val="0"/>
              </a:spcAft>
              <a:defRPr/>
            </a:pPr>
            <a:r>
              <a:rPr lang="en-US" sz="54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Questions &amp; Comments?</a:t>
            </a:r>
            <a:endParaRPr lang="en-US" sz="5400" dirty="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2" name="Content Placeholder 1"/>
          <p:cNvSpPr>
            <a:spLocks noGrp="1"/>
          </p:cNvSpPr>
          <p:nvPr>
            <p:ph idx="1"/>
          </p:nvPr>
        </p:nvSpPr>
        <p:spPr>
          <a:xfrm>
            <a:off x="457200" y="4495800"/>
            <a:ext cx="8229600" cy="2209800"/>
          </a:xfrm>
        </p:spPr>
        <p:txBody>
          <a:bodyPr rtlCol="0">
            <a:normAutofit fontScale="55000" lnSpcReduction="20000"/>
          </a:bodyPr>
          <a:lstStyle/>
          <a:p>
            <a:pPr algn="ctr" fontAlgn="auto">
              <a:spcAft>
                <a:spcPts val="0"/>
              </a:spcAft>
              <a:buFont typeface="Arial" pitchFamily="34" charset="0"/>
              <a:buNone/>
              <a:defRPr/>
            </a:pPr>
            <a:endParaRPr lang="en-US" dirty="0" smtClean="0"/>
          </a:p>
          <a:p>
            <a:pPr algn="ctr" fontAlgn="auto">
              <a:spcAft>
                <a:spcPts val="0"/>
              </a:spcAft>
              <a:buFont typeface="Arial" pitchFamily="34" charset="0"/>
              <a:buNone/>
              <a:defRPr/>
            </a:pPr>
            <a:r>
              <a:rPr lang="en-US" sz="3500" b="1" dirty="0" smtClean="0">
                <a:solidFill>
                  <a:schemeClr val="bg1"/>
                </a:solidFill>
              </a:rPr>
              <a:t>Association of Towns of the State of New York</a:t>
            </a:r>
          </a:p>
          <a:p>
            <a:pPr algn="ctr" fontAlgn="auto">
              <a:spcAft>
                <a:spcPts val="0"/>
              </a:spcAft>
              <a:buFont typeface="Arial" pitchFamily="34" charset="0"/>
              <a:buNone/>
              <a:defRPr/>
            </a:pPr>
            <a:r>
              <a:rPr lang="en-US" sz="3500" b="1" dirty="0" smtClean="0">
                <a:solidFill>
                  <a:schemeClr val="bg1"/>
                </a:solidFill>
              </a:rPr>
              <a:t>150 State Street</a:t>
            </a:r>
          </a:p>
          <a:p>
            <a:pPr algn="ctr" fontAlgn="auto">
              <a:spcAft>
                <a:spcPts val="0"/>
              </a:spcAft>
              <a:buFont typeface="Arial" pitchFamily="34" charset="0"/>
              <a:buNone/>
              <a:defRPr/>
            </a:pPr>
            <a:r>
              <a:rPr lang="en-US" sz="3500" b="1" dirty="0" smtClean="0">
                <a:solidFill>
                  <a:schemeClr val="bg1"/>
                </a:solidFill>
              </a:rPr>
              <a:t>Albany, New York 12207-1671</a:t>
            </a:r>
          </a:p>
          <a:p>
            <a:pPr algn="ctr" fontAlgn="auto">
              <a:spcAft>
                <a:spcPts val="0"/>
              </a:spcAft>
              <a:buFont typeface="Arial" pitchFamily="34" charset="0"/>
              <a:buNone/>
              <a:defRPr/>
            </a:pPr>
            <a:endParaRPr lang="en-US" sz="3500" b="1" dirty="0" smtClean="0">
              <a:solidFill>
                <a:schemeClr val="bg1"/>
              </a:solidFill>
            </a:endParaRPr>
          </a:p>
          <a:p>
            <a:pPr algn="ctr" fontAlgn="auto">
              <a:spcAft>
                <a:spcPts val="0"/>
              </a:spcAft>
              <a:buFont typeface="Arial" pitchFamily="34" charset="0"/>
              <a:buNone/>
              <a:defRPr/>
            </a:pPr>
            <a:r>
              <a:rPr lang="en-US" sz="3500" b="1" dirty="0" smtClean="0">
                <a:solidFill>
                  <a:schemeClr val="bg1"/>
                </a:solidFill>
              </a:rPr>
              <a:t>Phone: (518) 465-7933</a:t>
            </a:r>
          </a:p>
          <a:p>
            <a:pPr algn="ctr" fontAlgn="auto">
              <a:spcAft>
                <a:spcPts val="0"/>
              </a:spcAft>
              <a:buFont typeface="Arial" pitchFamily="34" charset="0"/>
              <a:buNone/>
              <a:defRPr/>
            </a:pPr>
            <a:r>
              <a:rPr lang="en-US" sz="3500" b="1" dirty="0" smtClean="0">
                <a:solidFill>
                  <a:schemeClr val="bg1"/>
                </a:solidFill>
              </a:rPr>
              <a:t>http://www.nytowns.org</a:t>
            </a:r>
          </a:p>
          <a:p>
            <a:pPr algn="ctr" fontAlgn="auto">
              <a:spcAft>
                <a:spcPts val="0"/>
              </a:spcAft>
              <a:buFont typeface="Arial" pitchFamily="34" charset="0"/>
              <a:buNone/>
              <a:defRPr/>
            </a:pPr>
            <a:endParaRPr lang="en-US" dirty="0" smtClean="0"/>
          </a:p>
          <a:p>
            <a:pPr algn="ctr" fontAlgn="auto">
              <a:spcAft>
                <a:spcPts val="0"/>
              </a:spcAft>
              <a:buFont typeface="Arial" pitchFamily="34" charset="0"/>
              <a:buNone/>
              <a:defRPr/>
            </a:pPr>
            <a:endParaRPr lang="en-US" dirty="0"/>
          </a:p>
        </p:txBody>
      </p:sp>
      <p:pic>
        <p:nvPicPr>
          <p:cNvPr id="19460" name="Picture 2"/>
          <p:cNvPicPr>
            <a:picLocks noChangeAspect="1" noChangeArrowheads="1"/>
          </p:cNvPicPr>
          <p:nvPr/>
        </p:nvPicPr>
        <p:blipFill>
          <a:blip r:embed="rId3" cstate="print"/>
          <a:srcRect/>
          <a:stretch>
            <a:fillRect/>
          </a:stretch>
        </p:blipFill>
        <p:spPr bwMode="auto">
          <a:xfrm>
            <a:off x="2514600" y="1295400"/>
            <a:ext cx="4162425" cy="340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i.dailymail.co.uk/i/pix/2012/02/03/article-0-11915807000005DC-620_634x395.jpg"/>
          <p:cNvPicPr>
            <a:picLocks noChangeAspect="1" noChangeArrowheads="1"/>
          </p:cNvPicPr>
          <p:nvPr/>
        </p:nvPicPr>
        <p:blipFill>
          <a:blip r:embed="rId3" cstate="print">
            <a:duotone>
              <a:schemeClr val="bg2">
                <a:shade val="45000"/>
                <a:satMod val="135000"/>
              </a:schemeClr>
              <a:prstClr val="white"/>
            </a:duotone>
            <a:lum bright="6000" contrast="29000"/>
          </a:blip>
          <a:srcRect/>
          <a:stretch>
            <a:fillRect/>
          </a:stretch>
        </p:blipFill>
        <p:spPr bwMode="auto">
          <a:xfrm>
            <a:off x="0" y="1532625"/>
            <a:ext cx="9144000" cy="5317175"/>
          </a:xfrm>
          <a:prstGeom prst="rect">
            <a:avLst/>
          </a:prstGeom>
          <a:noFill/>
        </p:spPr>
      </p:pic>
      <p:sp>
        <p:nvSpPr>
          <p:cNvPr id="5" name="Rectangle 4"/>
          <p:cNvSpPr/>
          <p:nvPr/>
        </p:nvSpPr>
        <p:spPr>
          <a:xfrm>
            <a:off x="0" y="0"/>
            <a:ext cx="9144000"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fontAlgn="auto">
              <a:spcBef>
                <a:spcPts val="0"/>
              </a:spcBef>
              <a:spcAft>
                <a:spcPts val="0"/>
              </a:spcAft>
              <a:defRPr/>
            </a:pPr>
            <a:r>
              <a:rPr lang="en-US" sz="7200" dirty="0">
                <a:solidFill>
                  <a:prstClr val="white"/>
                </a:solidFill>
                <a:effectLst>
                  <a:outerShdw blurRad="50800" dist="50800" dir="5400000" algn="ctr" rotWithShape="0">
                    <a:prstClr val="black"/>
                  </a:outerShdw>
                </a:effectLst>
                <a:latin typeface="Arabic Typesetting" pitchFamily="66" charset="-78"/>
                <a:ea typeface="+mj-ea"/>
                <a:cs typeface="Arabic Typesetting" pitchFamily="66" charset="-78"/>
              </a:rPr>
              <a:t>     </a:t>
            </a:r>
            <a:endParaRPr lang="en-US" sz="6500" dirty="0"/>
          </a:p>
        </p:txBody>
      </p:sp>
      <p:pic>
        <p:nvPicPr>
          <p:cNvPr id="6148" name="Picture 3"/>
          <p:cNvPicPr>
            <a:picLocks noChangeAspect="1" noChangeArrowheads="1"/>
          </p:cNvPicPr>
          <p:nvPr/>
        </p:nvPicPr>
        <p:blipFill>
          <a:blip r:embed="rId4" cstate="print">
            <a:lum contrast="2000"/>
          </a:blip>
          <a:srcRect/>
          <a:stretch>
            <a:fillRect/>
          </a:stretch>
        </p:blipFill>
        <p:spPr bwMode="auto">
          <a:xfrm>
            <a:off x="280988" y="152400"/>
            <a:ext cx="1471612" cy="1143000"/>
          </a:xfrm>
          <a:prstGeom prst="rect">
            <a:avLst/>
          </a:prstGeom>
          <a:noFill/>
          <a:ln w="9525">
            <a:noFill/>
            <a:miter lim="800000"/>
            <a:headEnd/>
            <a:tailEnd/>
          </a:ln>
        </p:spPr>
      </p:pic>
      <p:sp>
        <p:nvSpPr>
          <p:cNvPr id="10" name="Rectangle 9"/>
          <p:cNvSpPr/>
          <p:nvPr/>
        </p:nvSpPr>
        <p:spPr>
          <a:xfrm>
            <a:off x="0" y="1524000"/>
            <a:ext cx="457200" cy="533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8"/>
          <p:cNvSpPr>
            <a:spLocks noGrp="1"/>
          </p:cNvSpPr>
          <p:nvPr>
            <p:ph type="title"/>
          </p:nvPr>
        </p:nvSpPr>
        <p:spPr>
          <a:xfrm>
            <a:off x="1143000" y="152400"/>
            <a:ext cx="8229600" cy="1143000"/>
          </a:xfrm>
        </p:spPr>
        <p:txBody>
          <a:bodyPr/>
          <a:lstStyle/>
          <a:p>
            <a:r>
              <a:rPr lang="en-US" sz="8000" kern="1200" dirty="0" smtClean="0">
                <a:solidFill>
                  <a:schemeClr val="lt1"/>
                </a:solidFill>
                <a:effectLst>
                  <a:outerShdw blurRad="50800" dist="38100" algn="tr" rotWithShape="0">
                    <a:prstClr val="black">
                      <a:alpha val="40000"/>
                    </a:prstClr>
                  </a:outerShdw>
                </a:effectLst>
                <a:latin typeface="Arabic Typesetting"/>
                <a:ea typeface="+mn-ea"/>
                <a:cs typeface="Arabic Typesetting"/>
              </a:rPr>
              <a:t> Town Government </a:t>
            </a:r>
            <a:endParaRPr lang="en-US" dirty="0"/>
          </a:p>
        </p:txBody>
      </p:sp>
      <p:sp>
        <p:nvSpPr>
          <p:cNvPr id="11" name="Content Placeholder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Two classifications of towns:</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Second class (820 in number)</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First class (112 in number)</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Classified primarily by population and / or assessed valuation.</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All but smallest towns have option to change to first class.</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Towns provide same essential services regardless of classification.</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May account for some differences in town offices etc.</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images.budgettravel.com/PH2008100202555.jpg"/>
          <p:cNvPicPr>
            <a:picLocks noChangeAspect="1" noChangeArrowheads="1"/>
          </p:cNvPicPr>
          <p:nvPr/>
        </p:nvPicPr>
        <p:blipFill>
          <a:blip r:embed="rId3" cstate="print">
            <a:duotone>
              <a:schemeClr val="bg2">
                <a:shade val="45000"/>
                <a:satMod val="135000"/>
              </a:schemeClr>
              <a:prstClr val="white"/>
            </a:duotone>
            <a:lum bright="13000" contrast="20000"/>
          </a:blip>
          <a:srcRect/>
          <a:stretch>
            <a:fillRect/>
          </a:stretch>
        </p:blipFill>
        <p:spPr bwMode="auto">
          <a:xfrm>
            <a:off x="0" y="1524000"/>
            <a:ext cx="9144000" cy="5334000"/>
          </a:xfrm>
          <a:prstGeom prst="rect">
            <a:avLst/>
          </a:prstGeom>
          <a:noFill/>
        </p:spPr>
      </p:pic>
      <p:sp>
        <p:nvSpPr>
          <p:cNvPr id="5" name="Rectangle 4"/>
          <p:cNvSpPr/>
          <p:nvPr/>
        </p:nvSpPr>
        <p:spPr>
          <a:xfrm>
            <a:off x="0" y="0"/>
            <a:ext cx="9144000"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fontAlgn="auto">
              <a:spcBef>
                <a:spcPts val="0"/>
              </a:spcBef>
              <a:spcAft>
                <a:spcPts val="0"/>
              </a:spcAft>
              <a:defRPr/>
            </a:pPr>
            <a:endParaRPr lang="en-US" sz="6600" dirty="0"/>
          </a:p>
        </p:txBody>
      </p:sp>
      <p:pic>
        <p:nvPicPr>
          <p:cNvPr id="4100" name="Picture 3"/>
          <p:cNvPicPr>
            <a:picLocks noChangeAspect="1" noChangeArrowheads="1"/>
          </p:cNvPicPr>
          <p:nvPr/>
        </p:nvPicPr>
        <p:blipFill>
          <a:blip r:embed="rId4" cstate="print">
            <a:lum contrast="2000"/>
          </a:blip>
          <a:srcRect/>
          <a:stretch>
            <a:fillRect/>
          </a:stretch>
        </p:blipFill>
        <p:spPr bwMode="auto">
          <a:xfrm>
            <a:off x="280988" y="152400"/>
            <a:ext cx="1471612" cy="1143000"/>
          </a:xfrm>
          <a:prstGeom prst="rect">
            <a:avLst/>
          </a:prstGeom>
          <a:noFill/>
          <a:ln w="9525">
            <a:noFill/>
            <a:miter lim="800000"/>
            <a:headEnd/>
            <a:tailEnd/>
          </a:ln>
        </p:spPr>
      </p:pic>
      <p:sp>
        <p:nvSpPr>
          <p:cNvPr id="11" name="Rectangle 10"/>
          <p:cNvSpPr/>
          <p:nvPr/>
        </p:nvSpPr>
        <p:spPr>
          <a:xfrm>
            <a:off x="0" y="1524000"/>
            <a:ext cx="457200" cy="533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itle 9"/>
          <p:cNvSpPr>
            <a:spLocks noGrp="1"/>
          </p:cNvSpPr>
          <p:nvPr>
            <p:ph type="title"/>
          </p:nvPr>
        </p:nvSpPr>
        <p:spPr>
          <a:xfrm>
            <a:off x="914400" y="533400"/>
            <a:ext cx="8229600" cy="1143000"/>
          </a:xfrm>
        </p:spPr>
        <p:txBody>
          <a:bodyPr/>
          <a:lstStyle/>
          <a:p>
            <a:pPr rtl="0" fontAlgn="auto"/>
            <a:r>
              <a:rPr lang="en-US" sz="8800" kern="1200" dirty="0" smtClean="0">
                <a:solidFill>
                  <a:schemeClr val="lt1"/>
                </a:solidFill>
                <a:effectLst>
                  <a:outerShdw blurRad="50800" dist="38100" algn="tr" rotWithShape="0">
                    <a:prstClr val="black">
                      <a:alpha val="40000"/>
                    </a:prstClr>
                  </a:outerShdw>
                </a:effectLst>
                <a:latin typeface="Arabic Typesetting"/>
                <a:ea typeface="+mn-ea"/>
                <a:cs typeface="Arabic Typesetting"/>
              </a:rPr>
              <a:t>Town</a:t>
            </a:r>
            <a:r>
              <a:rPr lang="en-US" sz="8000" kern="1200" dirty="0" smtClean="0">
                <a:solidFill>
                  <a:schemeClr val="lt1"/>
                </a:solidFill>
                <a:effectLst>
                  <a:outerShdw blurRad="50800" dist="38100" algn="tr" rotWithShape="0">
                    <a:prstClr val="black">
                      <a:alpha val="40000"/>
                    </a:prstClr>
                  </a:outerShdw>
                </a:effectLst>
                <a:latin typeface="Arabic Typesetting"/>
                <a:ea typeface="+mn-ea"/>
                <a:cs typeface="Arabic Typesetting"/>
              </a:rPr>
              <a:t> Services </a:t>
            </a:r>
            <a:endParaRPr lang="en-US" sz="6600" kern="1200" dirty="0" smtClean="0">
              <a:solidFill>
                <a:schemeClr val="lt1"/>
              </a:solidFill>
              <a:latin typeface="Calibri"/>
              <a:ea typeface="+mn-ea"/>
              <a:cs typeface="+mn-cs"/>
            </a:endParaRPr>
          </a:p>
          <a:p>
            <a:endParaRPr lang="en-US" dirty="0"/>
          </a:p>
        </p:txBody>
      </p:sp>
      <p:sp>
        <p:nvSpPr>
          <p:cNvPr id="12" name="Content Placeholder 2"/>
          <p:cNvSpPr>
            <a:spLocks noGrp="1"/>
          </p:cNvSpPr>
          <p:nvPr>
            <p:ph idx="1"/>
          </p:nvPr>
        </p:nvSpPr>
        <p:spPr>
          <a:xfrm>
            <a:off x="457200" y="1600200"/>
            <a:ext cx="8229600" cy="4525963"/>
          </a:xfrm>
        </p:spPr>
        <p:txBody>
          <a:bodyPr/>
          <a:lstStyle/>
          <a:p>
            <a:r>
              <a:rPr lang="en-US" b="1" dirty="0"/>
              <a:t>Town services are provided</a:t>
            </a:r>
            <a:r>
              <a:rPr lang="en-US" b="1" dirty="0" smtClean="0"/>
              <a:t>:</a:t>
            </a:r>
            <a:endParaRPr lang="en-US" b="1" dirty="0"/>
          </a:p>
          <a:p>
            <a:pPr lvl="1"/>
            <a:r>
              <a:rPr lang="en-US" b="1" dirty="0" smtClean="0"/>
              <a:t>Town Wide</a:t>
            </a:r>
            <a:r>
              <a:rPr lang="en-US" b="1" dirty="0"/>
              <a:t>: Services </a:t>
            </a:r>
            <a:r>
              <a:rPr lang="en-US" b="1" dirty="0" smtClean="0"/>
              <a:t>provided </a:t>
            </a:r>
            <a:r>
              <a:rPr lang="en-US" b="1" dirty="0"/>
              <a:t>to all areas of town, including those in </a:t>
            </a:r>
            <a:r>
              <a:rPr lang="en-US" b="1" dirty="0" smtClean="0"/>
              <a:t>village(s) </a:t>
            </a:r>
            <a:r>
              <a:rPr lang="en-US" b="1" dirty="0"/>
              <a:t>or special </a:t>
            </a:r>
            <a:r>
              <a:rPr lang="en-US" b="1" dirty="0" smtClean="0"/>
              <a:t>district.</a:t>
            </a:r>
            <a:endParaRPr lang="en-US" b="1" dirty="0"/>
          </a:p>
          <a:p>
            <a:pPr lvl="1"/>
            <a:r>
              <a:rPr lang="en-US" b="1" dirty="0"/>
              <a:t>Part-town (Town Outside Village or TOV): Services provided to area of </a:t>
            </a:r>
            <a:r>
              <a:rPr lang="en-US" b="1" dirty="0" smtClean="0"/>
              <a:t>town </a:t>
            </a:r>
            <a:r>
              <a:rPr lang="en-US" b="1" dirty="0"/>
              <a:t>outside </a:t>
            </a:r>
            <a:r>
              <a:rPr lang="en-US" b="1" dirty="0" smtClean="0"/>
              <a:t>any villages.</a:t>
            </a:r>
            <a:endParaRPr lang="en-US" b="1" dirty="0"/>
          </a:p>
          <a:p>
            <a:pPr lvl="1"/>
            <a:r>
              <a:rPr lang="en-US" b="1" dirty="0"/>
              <a:t>Special District: Services </a:t>
            </a:r>
            <a:r>
              <a:rPr lang="en-US" b="1" dirty="0" smtClean="0"/>
              <a:t>provided only to those residing in special district.</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mw2.google.com/mw-panoramio/photos/medium/41809043.jpg"/>
          <p:cNvPicPr>
            <a:picLocks noChangeAspect="1" noChangeArrowheads="1"/>
          </p:cNvPicPr>
          <p:nvPr/>
        </p:nvPicPr>
        <p:blipFill>
          <a:blip r:embed="rId3" cstate="print">
            <a:duotone>
              <a:schemeClr val="bg2">
                <a:shade val="45000"/>
                <a:satMod val="135000"/>
              </a:schemeClr>
              <a:prstClr val="white"/>
            </a:duotone>
            <a:lum bright="-2000" contrast="57000"/>
          </a:blip>
          <a:srcRect/>
          <a:stretch>
            <a:fillRect/>
          </a:stretch>
        </p:blipFill>
        <p:spPr bwMode="auto">
          <a:xfrm>
            <a:off x="0" y="1524000"/>
            <a:ext cx="9144000" cy="5334000"/>
          </a:xfrm>
          <a:prstGeom prst="rect">
            <a:avLst/>
          </a:prstGeom>
          <a:noFill/>
          <a:ln>
            <a:solidFill>
              <a:schemeClr val="tx2"/>
            </a:solidFill>
          </a:ln>
        </p:spPr>
      </p:pic>
      <p:sp>
        <p:nvSpPr>
          <p:cNvPr id="5" name="Rectangle 4"/>
          <p:cNvSpPr/>
          <p:nvPr/>
        </p:nvSpPr>
        <p:spPr>
          <a:xfrm>
            <a:off x="0" y="0"/>
            <a:ext cx="9144000"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fontAlgn="auto">
              <a:spcBef>
                <a:spcPts val="0"/>
              </a:spcBef>
              <a:spcAft>
                <a:spcPts val="0"/>
              </a:spcAft>
              <a:defRPr/>
            </a:pPr>
            <a:r>
              <a:rPr lang="en-US" altLang="en-US" sz="6000" b="1" dirty="0">
                <a:latin typeface="Arabic Typesetting" pitchFamily="66" charset="-78"/>
                <a:cs typeface="Arabic Typesetting" pitchFamily="66" charset="-78"/>
              </a:rPr>
              <a:t>        </a:t>
            </a:r>
            <a:endParaRPr lang="en-US" sz="5400" dirty="0">
              <a:effectLst>
                <a:outerShdw blurRad="38100" dist="38100" dir="2700000" algn="tl">
                  <a:srgbClr val="000000">
                    <a:alpha val="43137"/>
                  </a:srgbClr>
                </a:outerShdw>
              </a:effectLst>
              <a:latin typeface="Arabic Typesetting" pitchFamily="66" charset="-78"/>
              <a:cs typeface="Arabic Typesetting" pitchFamily="66" charset="-78"/>
            </a:endParaRPr>
          </a:p>
        </p:txBody>
      </p:sp>
      <p:pic>
        <p:nvPicPr>
          <p:cNvPr id="5124" name="Picture 3"/>
          <p:cNvPicPr>
            <a:picLocks noChangeAspect="1" noChangeArrowheads="1"/>
          </p:cNvPicPr>
          <p:nvPr/>
        </p:nvPicPr>
        <p:blipFill>
          <a:blip r:embed="rId4" cstate="print">
            <a:lum contrast="2000"/>
          </a:blip>
          <a:srcRect/>
          <a:stretch>
            <a:fillRect/>
          </a:stretch>
        </p:blipFill>
        <p:spPr bwMode="auto">
          <a:xfrm>
            <a:off x="280988" y="152400"/>
            <a:ext cx="1471612" cy="1143000"/>
          </a:xfrm>
          <a:prstGeom prst="rect">
            <a:avLst/>
          </a:prstGeom>
          <a:noFill/>
          <a:ln w="9525">
            <a:noFill/>
            <a:miter lim="800000"/>
            <a:headEnd/>
            <a:tailEnd/>
          </a:ln>
        </p:spPr>
      </p:pic>
      <p:sp>
        <p:nvSpPr>
          <p:cNvPr id="11" name="Rectangle 10"/>
          <p:cNvSpPr/>
          <p:nvPr/>
        </p:nvSpPr>
        <p:spPr>
          <a:xfrm>
            <a:off x="0" y="1524000"/>
            <a:ext cx="457200" cy="533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8"/>
          <p:cNvSpPr>
            <a:spLocks noGrp="1"/>
          </p:cNvSpPr>
          <p:nvPr>
            <p:ph type="title"/>
          </p:nvPr>
        </p:nvSpPr>
        <p:spPr>
          <a:xfrm>
            <a:off x="1371600" y="457200"/>
            <a:ext cx="8229600" cy="1143000"/>
          </a:xfrm>
        </p:spPr>
        <p:txBody>
          <a:bodyPr/>
          <a:lstStyle/>
          <a:p>
            <a:pPr rtl="0" fontAlgn="auto"/>
            <a:r>
              <a:rPr lang="en-US" sz="6600" kern="1200" dirty="0" smtClean="0">
                <a:solidFill>
                  <a:schemeClr val="lt1"/>
                </a:solidFill>
                <a:effectLst>
                  <a:outerShdw blurRad="50800" dist="38100" algn="tr" rotWithShape="0">
                    <a:prstClr val="black">
                      <a:alpha val="40000"/>
                    </a:prstClr>
                  </a:outerShdw>
                </a:effectLst>
                <a:latin typeface="Arabic Typesetting"/>
                <a:ea typeface="+mn-ea"/>
                <a:cs typeface="Arabic Typesetting"/>
              </a:rPr>
              <a:t>Town Services (No Villages)</a:t>
            </a:r>
            <a:endParaRPr lang="en-US" sz="5400" kern="1200" dirty="0" smtClean="0">
              <a:solidFill>
                <a:schemeClr val="lt1"/>
              </a:solidFill>
              <a:effectLst>
                <a:outerShdw blurRad="50800" dist="38100" algn="tr" rotWithShape="0">
                  <a:prstClr val="black">
                    <a:alpha val="40000"/>
                  </a:prstClr>
                </a:outerShdw>
              </a:effectLst>
              <a:latin typeface="Arabic Typesetting"/>
              <a:ea typeface="+mn-ea"/>
              <a:cs typeface="Arabic Typesetting"/>
            </a:endParaRPr>
          </a:p>
          <a:p>
            <a:endParaRPr lang="en-US" dirty="0"/>
          </a:p>
        </p:txBody>
      </p:sp>
      <p:sp>
        <p:nvSpPr>
          <p:cNvPr id="12" name="Content Placeholder 2"/>
          <p:cNvSpPr>
            <a:spLocks noGrp="1"/>
          </p:cNvSpPr>
          <p:nvPr>
            <p:ph idx="1"/>
          </p:nvPr>
        </p:nvSpPr>
        <p:spPr>
          <a:xfrm>
            <a:off x="457200" y="1600200"/>
            <a:ext cx="4343400" cy="4525963"/>
          </a:xfrm>
        </p:spPr>
        <p:txBody>
          <a:bodyPr/>
          <a:lstStyle/>
          <a:p>
            <a:pPr>
              <a:lnSpc>
                <a:spcPct val="80000"/>
              </a:lnSpc>
              <a:buSzPct val="70000"/>
              <a:buFont typeface="Arial" panose="020B0604020202020204" pitchFamily="34" charset="0"/>
              <a:buChar char="•"/>
            </a:pPr>
            <a:r>
              <a:rPr lang="en-US" altLang="en-US" b="1" dirty="0" smtClean="0"/>
              <a:t>Town wide Services</a:t>
            </a:r>
          </a:p>
          <a:p>
            <a:pPr marL="860425" lvl="1" indent="-460375">
              <a:lnSpc>
                <a:spcPct val="80000"/>
              </a:lnSpc>
              <a:buSzPct val="70000"/>
              <a:buFont typeface="Arial" panose="020B0604020202020204" pitchFamily="34" charset="0"/>
              <a:buChar char="•"/>
            </a:pPr>
            <a:r>
              <a:rPr lang="en-US" altLang="en-US" sz="3200" b="1" dirty="0" smtClean="0"/>
              <a:t>Highway Maintenance and Repair</a:t>
            </a:r>
          </a:p>
          <a:p>
            <a:pPr marL="860425" lvl="1" indent="-460375">
              <a:lnSpc>
                <a:spcPct val="80000"/>
              </a:lnSpc>
              <a:buSzPct val="70000"/>
              <a:buFont typeface="Arial" panose="020B0604020202020204" pitchFamily="34" charset="0"/>
              <a:buChar char="•"/>
            </a:pPr>
            <a:r>
              <a:rPr lang="en-US" altLang="en-US" sz="3200" b="1" dirty="0" smtClean="0"/>
              <a:t>Assessments</a:t>
            </a:r>
          </a:p>
          <a:p>
            <a:pPr marL="860425" lvl="1" indent="-460375">
              <a:lnSpc>
                <a:spcPct val="80000"/>
              </a:lnSpc>
              <a:buSzPct val="70000"/>
              <a:buFont typeface="Arial" panose="020B0604020202020204" pitchFamily="34" charset="0"/>
              <a:buChar char="•"/>
            </a:pPr>
            <a:r>
              <a:rPr lang="en-US" altLang="en-US" sz="3200" b="1" dirty="0" smtClean="0"/>
              <a:t>Police</a:t>
            </a:r>
          </a:p>
          <a:p>
            <a:pPr marL="860425" lvl="1" indent="-460375">
              <a:lnSpc>
                <a:spcPct val="80000"/>
              </a:lnSpc>
              <a:buSzPct val="70000"/>
              <a:buFont typeface="Arial" panose="020B0604020202020204" pitchFamily="34" charset="0"/>
              <a:buChar char="•"/>
            </a:pPr>
            <a:r>
              <a:rPr lang="en-US" altLang="en-US" sz="3200" b="1" dirty="0" smtClean="0"/>
              <a:t>Planning / Zoning</a:t>
            </a:r>
          </a:p>
          <a:p>
            <a:pPr>
              <a:lnSpc>
                <a:spcPct val="80000"/>
              </a:lnSpc>
              <a:buSzPct val="70000"/>
              <a:buFont typeface="Arial" panose="020B0604020202020204" pitchFamily="34" charset="0"/>
              <a:buChar char="•"/>
            </a:pPr>
            <a:r>
              <a:rPr lang="en-US" altLang="en-US" b="1" dirty="0" smtClean="0"/>
              <a:t>Services provided to entire area of town</a:t>
            </a:r>
            <a:endParaRPr lang="en-US" altLang="en-US" b="1" dirty="0"/>
          </a:p>
        </p:txBody>
      </p:sp>
      <p:sp>
        <p:nvSpPr>
          <p:cNvPr id="13" name="Oval 12"/>
          <p:cNvSpPr/>
          <p:nvPr/>
        </p:nvSpPr>
        <p:spPr>
          <a:xfrm>
            <a:off x="4876800" y="2057400"/>
            <a:ext cx="3962400" cy="38862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Town</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i.dailymail.co.uk/i/pix/2012/02/03/article-0-11915807000005DC-620_634x395.jpg"/>
          <p:cNvPicPr>
            <a:picLocks noChangeAspect="1" noChangeArrowheads="1"/>
          </p:cNvPicPr>
          <p:nvPr/>
        </p:nvPicPr>
        <p:blipFill>
          <a:blip r:embed="rId3" cstate="print">
            <a:duotone>
              <a:schemeClr val="bg2">
                <a:shade val="45000"/>
                <a:satMod val="135000"/>
              </a:schemeClr>
              <a:prstClr val="white"/>
            </a:duotone>
            <a:lum bright="10000" contrast="29000"/>
          </a:blip>
          <a:srcRect/>
          <a:stretch>
            <a:fillRect/>
          </a:stretch>
        </p:blipFill>
        <p:spPr bwMode="auto">
          <a:xfrm>
            <a:off x="0" y="1532625"/>
            <a:ext cx="9144000" cy="5317175"/>
          </a:xfrm>
          <a:prstGeom prst="rect">
            <a:avLst/>
          </a:prstGeom>
          <a:noFill/>
        </p:spPr>
      </p:pic>
      <p:sp>
        <p:nvSpPr>
          <p:cNvPr id="5" name="Rectangle 4"/>
          <p:cNvSpPr/>
          <p:nvPr/>
        </p:nvSpPr>
        <p:spPr>
          <a:xfrm>
            <a:off x="0" y="0"/>
            <a:ext cx="9144000"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fontAlgn="auto">
              <a:spcBef>
                <a:spcPts val="0"/>
              </a:spcBef>
              <a:spcAft>
                <a:spcPts val="0"/>
              </a:spcAft>
              <a:defRPr/>
            </a:pPr>
            <a:r>
              <a:rPr lang="en-US" sz="7200" dirty="0">
                <a:solidFill>
                  <a:prstClr val="white"/>
                </a:solidFill>
                <a:effectLst>
                  <a:outerShdw blurRad="50800" dist="50800" dir="5400000" algn="ctr" rotWithShape="0">
                    <a:prstClr val="black"/>
                  </a:outerShdw>
                </a:effectLst>
                <a:latin typeface="Arabic Typesetting" pitchFamily="66" charset="-78"/>
                <a:ea typeface="+mj-ea"/>
                <a:cs typeface="Arabic Typesetting" pitchFamily="66" charset="-78"/>
              </a:rPr>
              <a:t>     </a:t>
            </a:r>
            <a:endParaRPr lang="en-US" sz="6500" dirty="0"/>
          </a:p>
        </p:txBody>
      </p:sp>
      <p:pic>
        <p:nvPicPr>
          <p:cNvPr id="7172" name="Picture 3"/>
          <p:cNvPicPr>
            <a:picLocks noChangeAspect="1" noChangeArrowheads="1"/>
          </p:cNvPicPr>
          <p:nvPr/>
        </p:nvPicPr>
        <p:blipFill>
          <a:blip r:embed="rId4" cstate="print">
            <a:lum contrast="2000"/>
          </a:blip>
          <a:srcRect/>
          <a:stretch>
            <a:fillRect/>
          </a:stretch>
        </p:blipFill>
        <p:spPr bwMode="auto">
          <a:xfrm>
            <a:off x="280988" y="152400"/>
            <a:ext cx="1471612" cy="1143000"/>
          </a:xfrm>
          <a:prstGeom prst="rect">
            <a:avLst/>
          </a:prstGeom>
          <a:noFill/>
          <a:ln w="9525">
            <a:noFill/>
            <a:miter lim="800000"/>
            <a:headEnd/>
            <a:tailEnd/>
          </a:ln>
        </p:spPr>
      </p:pic>
      <p:sp>
        <p:nvSpPr>
          <p:cNvPr id="10" name="Rectangle 9"/>
          <p:cNvSpPr/>
          <p:nvPr/>
        </p:nvSpPr>
        <p:spPr>
          <a:xfrm>
            <a:off x="0" y="1524000"/>
            <a:ext cx="457200" cy="533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title"/>
          </p:nvPr>
        </p:nvSpPr>
        <p:spPr>
          <a:xfrm>
            <a:off x="904875" y="188913"/>
            <a:ext cx="8229600" cy="1143000"/>
          </a:xfrm>
        </p:spPr>
        <p:txBody>
          <a:bodyPr rtlCol="0">
            <a:normAutofit/>
          </a:bodyPr>
          <a:lstStyle/>
          <a:p>
            <a:pPr fontAlgn="auto">
              <a:spcAft>
                <a:spcPts val="0"/>
              </a:spcAft>
              <a:defRPr/>
            </a:pPr>
            <a:r>
              <a:rPr lang="en-US" altLang="en-US" sz="66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Part-Town / TOV</a:t>
            </a:r>
          </a:p>
        </p:txBody>
      </p:sp>
      <p:sp>
        <p:nvSpPr>
          <p:cNvPr id="11" name="Content Placeholder 2"/>
          <p:cNvSpPr>
            <a:spLocks noGrp="1"/>
          </p:cNvSpPr>
          <p:nvPr>
            <p:ph idx="1"/>
          </p:nvPr>
        </p:nvSpPr>
        <p:spPr>
          <a:xfrm>
            <a:off x="457200" y="1600200"/>
            <a:ext cx="8534400" cy="4525963"/>
          </a:xfrm>
        </p:spPr>
        <p:txBody>
          <a:bodyPr/>
          <a:lstStyle/>
          <a:p>
            <a:r>
              <a:rPr lang="en-US" sz="3600" b="1" dirty="0" smtClean="0"/>
              <a:t>When a town has one or more villages, certain services are provided only to area of town outside of any incorporated villages (TOV).</a:t>
            </a:r>
          </a:p>
          <a:p>
            <a:r>
              <a:rPr lang="en-US" sz="3600" b="1" dirty="0" smtClean="0"/>
              <a:t>Common Part-Town Services</a:t>
            </a:r>
          </a:p>
          <a:p>
            <a:pPr lvl="1"/>
            <a:r>
              <a:rPr lang="en-US" sz="3200" b="1" dirty="0" smtClean="0"/>
              <a:t>Planning &amp; Zoning</a:t>
            </a:r>
          </a:p>
          <a:p>
            <a:pPr lvl="1"/>
            <a:r>
              <a:rPr lang="en-US" sz="3200" b="1" dirty="0" smtClean="0"/>
              <a:t>Highway Maintenance and Repair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mw2.google.com/mw-panoramio/photos/medium/41809043.jpg"/>
          <p:cNvPicPr>
            <a:picLocks noChangeAspect="1" noChangeArrowheads="1"/>
          </p:cNvPicPr>
          <p:nvPr/>
        </p:nvPicPr>
        <p:blipFill>
          <a:blip r:embed="rId3" cstate="print">
            <a:duotone>
              <a:schemeClr val="bg2">
                <a:shade val="45000"/>
                <a:satMod val="135000"/>
              </a:schemeClr>
              <a:prstClr val="white"/>
            </a:duotone>
            <a:lum bright="-1000" contrast="57000"/>
          </a:blip>
          <a:srcRect/>
          <a:stretch>
            <a:fillRect/>
          </a:stretch>
        </p:blipFill>
        <p:spPr bwMode="auto">
          <a:xfrm>
            <a:off x="0" y="1524000"/>
            <a:ext cx="9144000" cy="5334000"/>
          </a:xfrm>
          <a:prstGeom prst="rect">
            <a:avLst/>
          </a:prstGeom>
          <a:noFill/>
          <a:ln>
            <a:solidFill>
              <a:schemeClr val="tx2"/>
            </a:solidFill>
          </a:ln>
        </p:spPr>
      </p:pic>
      <p:sp>
        <p:nvSpPr>
          <p:cNvPr id="5" name="Rectangle 4"/>
          <p:cNvSpPr/>
          <p:nvPr/>
        </p:nvSpPr>
        <p:spPr>
          <a:xfrm>
            <a:off x="0" y="0"/>
            <a:ext cx="9144000"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fontAlgn="auto">
              <a:spcBef>
                <a:spcPts val="0"/>
              </a:spcBef>
              <a:spcAft>
                <a:spcPts val="0"/>
              </a:spcAft>
              <a:defRPr/>
            </a:pPr>
            <a:r>
              <a:rPr lang="en-US" sz="7200" dirty="0">
                <a:solidFill>
                  <a:prstClr val="white"/>
                </a:solidFill>
                <a:effectLst>
                  <a:outerShdw blurRad="50800" dist="50800" dir="5400000" algn="ctr" rotWithShape="0">
                    <a:prstClr val="black"/>
                  </a:outerShdw>
                </a:effectLst>
                <a:latin typeface="Arabic Typesetting" pitchFamily="66" charset="-78"/>
                <a:ea typeface="+mj-ea"/>
                <a:cs typeface="Arabic Typesetting" pitchFamily="66" charset="-78"/>
              </a:rPr>
              <a:t>     </a:t>
            </a:r>
            <a:endParaRPr lang="en-US" sz="6500" dirty="0"/>
          </a:p>
        </p:txBody>
      </p:sp>
      <p:pic>
        <p:nvPicPr>
          <p:cNvPr id="8196" name="Picture 3"/>
          <p:cNvPicPr>
            <a:picLocks noChangeAspect="1" noChangeArrowheads="1"/>
          </p:cNvPicPr>
          <p:nvPr/>
        </p:nvPicPr>
        <p:blipFill>
          <a:blip r:embed="rId4" cstate="print">
            <a:lum contrast="2000"/>
          </a:blip>
          <a:srcRect/>
          <a:stretch>
            <a:fillRect/>
          </a:stretch>
        </p:blipFill>
        <p:spPr bwMode="auto">
          <a:xfrm>
            <a:off x="280988" y="152400"/>
            <a:ext cx="1471612" cy="1143000"/>
          </a:xfrm>
          <a:prstGeom prst="rect">
            <a:avLst/>
          </a:prstGeom>
          <a:noFill/>
          <a:ln w="9525">
            <a:noFill/>
            <a:miter lim="800000"/>
            <a:headEnd/>
            <a:tailEnd/>
          </a:ln>
        </p:spPr>
      </p:pic>
      <p:sp>
        <p:nvSpPr>
          <p:cNvPr id="11" name="Rectangle 10"/>
          <p:cNvSpPr/>
          <p:nvPr/>
        </p:nvSpPr>
        <p:spPr>
          <a:xfrm>
            <a:off x="0" y="1524000"/>
            <a:ext cx="457200" cy="533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title"/>
          </p:nvPr>
        </p:nvSpPr>
        <p:spPr>
          <a:xfrm>
            <a:off x="1143000" y="304800"/>
            <a:ext cx="8229600" cy="1143000"/>
          </a:xfrm>
        </p:spPr>
        <p:txBody>
          <a:bodyPr rtlCol="0">
            <a:noAutofit/>
          </a:bodyPr>
          <a:lstStyle/>
          <a:p>
            <a:pPr fontAlgn="auto">
              <a:spcAft>
                <a:spcPts val="0"/>
              </a:spcAft>
              <a:defRPr/>
            </a:pPr>
            <a:r>
              <a:rPr lang="en-US" altLang="en-US" sz="60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Town Services (With Village)</a:t>
            </a:r>
          </a:p>
        </p:txBody>
      </p:sp>
      <p:sp>
        <p:nvSpPr>
          <p:cNvPr id="12" name="Content Placeholder 2"/>
          <p:cNvSpPr>
            <a:spLocks noGrp="1"/>
          </p:cNvSpPr>
          <p:nvPr>
            <p:ph idx="1"/>
          </p:nvPr>
        </p:nvSpPr>
        <p:spPr>
          <a:xfrm>
            <a:off x="457200" y="1600200"/>
            <a:ext cx="3886200" cy="4525963"/>
          </a:xfrm>
        </p:spPr>
        <p:txBody>
          <a:bodyPr/>
          <a:lstStyle/>
          <a:p>
            <a:r>
              <a:rPr lang="en-US" b="1" dirty="0" smtClean="0"/>
              <a:t>Town Wide Services</a:t>
            </a:r>
          </a:p>
          <a:p>
            <a:pPr lvl="1"/>
            <a:r>
              <a:rPr lang="en-US" b="1" dirty="0" smtClean="0"/>
              <a:t>Police</a:t>
            </a:r>
          </a:p>
          <a:p>
            <a:pPr lvl="1"/>
            <a:r>
              <a:rPr lang="en-US" b="1" dirty="0" smtClean="0"/>
              <a:t>Assessment</a:t>
            </a:r>
          </a:p>
          <a:p>
            <a:r>
              <a:rPr lang="en-US" b="1" dirty="0" smtClean="0"/>
              <a:t>TOV / Part-town Services</a:t>
            </a:r>
          </a:p>
          <a:p>
            <a:pPr lvl="1"/>
            <a:r>
              <a:rPr lang="en-US" b="1" dirty="0" smtClean="0"/>
              <a:t>Planning / Zoning</a:t>
            </a:r>
          </a:p>
          <a:p>
            <a:pPr lvl="1"/>
            <a:r>
              <a:rPr lang="en-US" b="1" dirty="0" smtClean="0"/>
              <a:t>Highway Repair and Maintenance</a:t>
            </a:r>
          </a:p>
        </p:txBody>
      </p:sp>
      <p:sp>
        <p:nvSpPr>
          <p:cNvPr id="13" name="Oval 12"/>
          <p:cNvSpPr/>
          <p:nvPr/>
        </p:nvSpPr>
        <p:spPr>
          <a:xfrm>
            <a:off x="4933950" y="2057400"/>
            <a:ext cx="3886200" cy="37338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Town Outside Village</a:t>
            </a:r>
            <a:endParaRPr lang="en-US" sz="2800" dirty="0"/>
          </a:p>
        </p:txBody>
      </p:sp>
      <p:sp>
        <p:nvSpPr>
          <p:cNvPr id="14" name="Isosceles Triangle 13"/>
          <p:cNvSpPr/>
          <p:nvPr/>
        </p:nvSpPr>
        <p:spPr>
          <a:xfrm>
            <a:off x="5943600" y="4343400"/>
            <a:ext cx="1866900" cy="1219200"/>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Village</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mw2.google.com/mw-panoramio/photos/medium/41809043.jpg"/>
          <p:cNvPicPr>
            <a:picLocks noChangeAspect="1" noChangeArrowheads="1"/>
          </p:cNvPicPr>
          <p:nvPr/>
        </p:nvPicPr>
        <p:blipFill>
          <a:blip r:embed="rId3" cstate="print">
            <a:duotone>
              <a:schemeClr val="bg2">
                <a:shade val="45000"/>
                <a:satMod val="135000"/>
              </a:schemeClr>
              <a:prstClr val="white"/>
            </a:duotone>
            <a:lum bright="-4000" contrast="57000"/>
          </a:blip>
          <a:srcRect/>
          <a:stretch>
            <a:fillRect/>
          </a:stretch>
        </p:blipFill>
        <p:spPr bwMode="auto">
          <a:xfrm>
            <a:off x="0" y="1524000"/>
            <a:ext cx="9144000" cy="5334000"/>
          </a:xfrm>
          <a:prstGeom prst="rect">
            <a:avLst/>
          </a:prstGeom>
          <a:noFill/>
          <a:ln>
            <a:solidFill>
              <a:schemeClr val="tx2"/>
            </a:solidFill>
          </a:ln>
        </p:spPr>
      </p:pic>
      <p:sp>
        <p:nvSpPr>
          <p:cNvPr id="5" name="Rectangle 4"/>
          <p:cNvSpPr/>
          <p:nvPr/>
        </p:nvSpPr>
        <p:spPr>
          <a:xfrm>
            <a:off x="0" y="0"/>
            <a:ext cx="9144000"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fontAlgn="auto">
              <a:spcBef>
                <a:spcPts val="0"/>
              </a:spcBef>
              <a:spcAft>
                <a:spcPts val="0"/>
              </a:spcAft>
              <a:defRPr/>
            </a:pPr>
            <a:r>
              <a:rPr lang="en-US" sz="7200" dirty="0">
                <a:solidFill>
                  <a:prstClr val="white"/>
                </a:solidFill>
                <a:effectLst>
                  <a:outerShdw blurRad="50800" dist="50800" dir="5400000" algn="ctr" rotWithShape="0">
                    <a:prstClr val="black"/>
                  </a:outerShdw>
                </a:effectLst>
                <a:latin typeface="Arabic Typesetting" pitchFamily="66" charset="-78"/>
                <a:ea typeface="+mj-ea"/>
                <a:cs typeface="Arabic Typesetting" pitchFamily="66" charset="-78"/>
              </a:rPr>
              <a:t>     </a:t>
            </a:r>
            <a:endParaRPr lang="en-US" sz="6500" dirty="0"/>
          </a:p>
        </p:txBody>
      </p:sp>
      <p:pic>
        <p:nvPicPr>
          <p:cNvPr id="8196" name="Picture 3"/>
          <p:cNvPicPr>
            <a:picLocks noChangeAspect="1" noChangeArrowheads="1"/>
          </p:cNvPicPr>
          <p:nvPr/>
        </p:nvPicPr>
        <p:blipFill>
          <a:blip r:embed="rId4" cstate="print">
            <a:lum contrast="2000"/>
          </a:blip>
          <a:srcRect/>
          <a:stretch>
            <a:fillRect/>
          </a:stretch>
        </p:blipFill>
        <p:spPr bwMode="auto">
          <a:xfrm>
            <a:off x="280988" y="152400"/>
            <a:ext cx="1471612" cy="1143000"/>
          </a:xfrm>
          <a:prstGeom prst="rect">
            <a:avLst/>
          </a:prstGeom>
          <a:noFill/>
          <a:ln w="9525">
            <a:noFill/>
            <a:miter lim="800000"/>
            <a:headEnd/>
            <a:tailEnd/>
          </a:ln>
        </p:spPr>
      </p:pic>
      <p:sp>
        <p:nvSpPr>
          <p:cNvPr id="11" name="Rectangle 10"/>
          <p:cNvSpPr/>
          <p:nvPr/>
        </p:nvSpPr>
        <p:spPr>
          <a:xfrm>
            <a:off x="0" y="1524000"/>
            <a:ext cx="457200" cy="533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title"/>
          </p:nvPr>
        </p:nvSpPr>
        <p:spPr/>
        <p:txBody>
          <a:bodyPr rtlCol="0">
            <a:noAutofit/>
          </a:bodyPr>
          <a:lstStyle/>
          <a:p>
            <a:pPr fontAlgn="auto">
              <a:spcAft>
                <a:spcPts val="0"/>
              </a:spcAft>
              <a:defRPr/>
            </a:pPr>
            <a:r>
              <a:rPr lang="en-US" altLang="en-US" sz="66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District Services</a:t>
            </a:r>
          </a:p>
        </p:txBody>
      </p:sp>
      <p:sp>
        <p:nvSpPr>
          <p:cNvPr id="10" name="Content Placeholder 2"/>
          <p:cNvSpPr>
            <a:spLocks noGrp="1"/>
          </p:cNvSpPr>
          <p:nvPr>
            <p:ph idx="1"/>
          </p:nvPr>
        </p:nvSpPr>
        <p:spPr>
          <a:xfrm>
            <a:off x="457200" y="1600200"/>
            <a:ext cx="8229600" cy="4525963"/>
          </a:xfrm>
        </p:spPr>
        <p:txBody>
          <a:bodyPr/>
          <a:lstStyle/>
          <a:p>
            <a:r>
              <a:rPr lang="en-US" sz="3600" b="1" dirty="0"/>
              <a:t>Districts provide a particular </a:t>
            </a:r>
            <a:r>
              <a:rPr lang="en-US" sz="3600" b="1" dirty="0" smtClean="0"/>
              <a:t>service:</a:t>
            </a:r>
            <a:endParaRPr lang="en-US" sz="3600" b="1" dirty="0"/>
          </a:p>
          <a:p>
            <a:pPr lvl="1"/>
            <a:r>
              <a:rPr lang="en-US" sz="3200" b="1" dirty="0"/>
              <a:t>Water</a:t>
            </a:r>
          </a:p>
          <a:p>
            <a:pPr lvl="1"/>
            <a:r>
              <a:rPr lang="en-US" sz="3200" b="1" dirty="0"/>
              <a:t>Sewer</a:t>
            </a:r>
          </a:p>
          <a:p>
            <a:pPr lvl="1"/>
            <a:r>
              <a:rPr lang="en-US" sz="3200" b="1" dirty="0"/>
              <a:t>Fire </a:t>
            </a:r>
            <a:r>
              <a:rPr lang="en-US" sz="3200" b="1" dirty="0" smtClean="0"/>
              <a:t>Protection</a:t>
            </a:r>
            <a:endParaRPr lang="en-US" sz="3200" b="1" dirty="0"/>
          </a:p>
          <a:p>
            <a:r>
              <a:rPr lang="en-US" sz="3600" b="1" dirty="0"/>
              <a:t>Only those </a:t>
            </a:r>
            <a:r>
              <a:rPr lang="en-US" sz="3600" b="1" dirty="0" smtClean="0"/>
              <a:t>residing </a:t>
            </a:r>
            <a:r>
              <a:rPr lang="en-US" sz="3600" b="1" dirty="0"/>
              <a:t>in </a:t>
            </a:r>
            <a:r>
              <a:rPr lang="en-US" sz="3600" b="1" dirty="0" smtClean="0"/>
              <a:t>district receive service.</a:t>
            </a:r>
            <a:endParaRPr lang="en-US" sz="3600" b="1" dirty="0"/>
          </a:p>
          <a:p>
            <a:r>
              <a:rPr lang="en-US" sz="3600" b="1" dirty="0"/>
              <a:t>Only those </a:t>
            </a:r>
            <a:r>
              <a:rPr lang="en-US" sz="3600" b="1" dirty="0" smtClean="0"/>
              <a:t>residing in district </a:t>
            </a:r>
            <a:r>
              <a:rPr lang="en-US" sz="3600" b="1" dirty="0"/>
              <a:t>pay for </a:t>
            </a:r>
            <a:r>
              <a:rPr lang="en-US" sz="3600" b="1" dirty="0" smtClean="0"/>
              <a:t>service.</a:t>
            </a:r>
            <a:endParaRPr lang="en-US" sz="3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images.budgettravel.com/PH2008100202555.jpg"/>
          <p:cNvPicPr>
            <a:picLocks noChangeAspect="1" noChangeArrowheads="1"/>
          </p:cNvPicPr>
          <p:nvPr/>
        </p:nvPicPr>
        <p:blipFill>
          <a:blip r:embed="rId3" cstate="print">
            <a:duotone>
              <a:schemeClr val="bg2">
                <a:shade val="45000"/>
                <a:satMod val="135000"/>
              </a:schemeClr>
              <a:prstClr val="white"/>
            </a:duotone>
            <a:lum bright="11000" contrast="20000"/>
          </a:blip>
          <a:srcRect/>
          <a:stretch>
            <a:fillRect/>
          </a:stretch>
        </p:blipFill>
        <p:spPr bwMode="auto">
          <a:xfrm>
            <a:off x="0" y="1524000"/>
            <a:ext cx="9144000" cy="5334000"/>
          </a:xfrm>
          <a:prstGeom prst="rect">
            <a:avLst/>
          </a:prstGeom>
          <a:noFill/>
        </p:spPr>
      </p:pic>
      <p:sp>
        <p:nvSpPr>
          <p:cNvPr id="5" name="Rectangle 4"/>
          <p:cNvSpPr/>
          <p:nvPr/>
        </p:nvSpPr>
        <p:spPr>
          <a:xfrm>
            <a:off x="0" y="0"/>
            <a:ext cx="9144000"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fontAlgn="auto">
              <a:spcBef>
                <a:spcPts val="0"/>
              </a:spcBef>
              <a:spcAft>
                <a:spcPts val="0"/>
              </a:spcAft>
              <a:defRPr/>
            </a:pPr>
            <a:r>
              <a:rPr lang="en-US" sz="7200" dirty="0">
                <a:solidFill>
                  <a:prstClr val="white"/>
                </a:solidFill>
                <a:effectLst>
                  <a:outerShdw blurRad="50800" dist="50800" dir="5400000" algn="ctr" rotWithShape="0">
                    <a:prstClr val="black"/>
                  </a:outerShdw>
                </a:effectLst>
                <a:latin typeface="Arabic Typesetting" pitchFamily="66" charset="-78"/>
                <a:ea typeface="+mj-ea"/>
                <a:cs typeface="Arabic Typesetting" pitchFamily="66" charset="-78"/>
              </a:rPr>
              <a:t>     </a:t>
            </a:r>
            <a:endParaRPr lang="en-US" sz="6500" dirty="0"/>
          </a:p>
        </p:txBody>
      </p:sp>
      <p:pic>
        <p:nvPicPr>
          <p:cNvPr id="9220" name="Picture 3"/>
          <p:cNvPicPr>
            <a:picLocks noChangeAspect="1" noChangeArrowheads="1"/>
          </p:cNvPicPr>
          <p:nvPr/>
        </p:nvPicPr>
        <p:blipFill>
          <a:blip r:embed="rId4" cstate="print">
            <a:lum contrast="2000"/>
          </a:blip>
          <a:srcRect/>
          <a:stretch>
            <a:fillRect/>
          </a:stretch>
        </p:blipFill>
        <p:spPr bwMode="auto">
          <a:xfrm>
            <a:off x="280988" y="152400"/>
            <a:ext cx="1471612" cy="1143000"/>
          </a:xfrm>
          <a:prstGeom prst="rect">
            <a:avLst/>
          </a:prstGeom>
          <a:noFill/>
          <a:ln w="9525">
            <a:noFill/>
            <a:miter lim="800000"/>
            <a:headEnd/>
            <a:tailEnd/>
          </a:ln>
        </p:spPr>
      </p:pic>
      <p:sp>
        <p:nvSpPr>
          <p:cNvPr id="11" name="Rectangle 10"/>
          <p:cNvSpPr/>
          <p:nvPr/>
        </p:nvSpPr>
        <p:spPr>
          <a:xfrm>
            <a:off x="0" y="1524000"/>
            <a:ext cx="457200" cy="533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title"/>
          </p:nvPr>
        </p:nvSpPr>
        <p:spPr>
          <a:xfrm>
            <a:off x="981075" y="200025"/>
            <a:ext cx="8229600" cy="1143000"/>
          </a:xfrm>
        </p:spPr>
        <p:txBody>
          <a:bodyPr rtlCol="0">
            <a:noAutofit/>
          </a:bodyPr>
          <a:lstStyle/>
          <a:p>
            <a:pPr fontAlgn="auto">
              <a:spcAft>
                <a:spcPts val="0"/>
              </a:spcAft>
              <a:defRPr/>
            </a:pPr>
            <a:r>
              <a:rPr lang="en-US" altLang="en-US" sz="6600" dirty="0" smtClean="0">
                <a:solidFill>
                  <a:schemeClr val="bg1"/>
                </a:solidFill>
                <a:effectLst>
                  <a:outerShdw blurRad="38100" dist="38100" dir="2700000" algn="tl">
                    <a:srgbClr val="000000">
                      <a:alpha val="43137"/>
                    </a:srgbClr>
                  </a:outerShdw>
                </a:effectLst>
                <a:latin typeface="Arabic Typesetting" pitchFamily="66" charset="-78"/>
                <a:cs typeface="Arabic Typesetting" pitchFamily="66" charset="-78"/>
              </a:rPr>
              <a:t>Administrative Structure</a:t>
            </a:r>
          </a:p>
        </p:txBody>
      </p:sp>
      <p:graphicFrame>
        <p:nvGraphicFramePr>
          <p:cNvPr id="16" name="Content Placeholder 3"/>
          <p:cNvGraphicFramePr>
            <a:graphicFrameLocks noGrp="1"/>
          </p:cNvGraphicFramePr>
          <p:nvPr>
            <p:ph idx="1"/>
            <p:extLst>
              <p:ext uri="{D42A27DB-BD31-4B8C-83A1-F6EECF244321}">
                <p14:modId xmlns:p14="http://schemas.microsoft.com/office/powerpoint/2010/main" xmlns="" val="2735382369"/>
              </p:ext>
            </p:extLst>
          </p:nvPr>
        </p:nvGraphicFramePr>
        <p:xfrm>
          <a:off x="457200" y="1600200"/>
          <a:ext cx="84582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TextBox 16"/>
          <p:cNvSpPr txBox="1"/>
          <p:nvPr/>
        </p:nvSpPr>
        <p:spPr>
          <a:xfrm>
            <a:off x="171450" y="2314575"/>
            <a:ext cx="2743200" cy="1138773"/>
          </a:xfrm>
          <a:prstGeom prst="rect">
            <a:avLst/>
          </a:prstGeom>
          <a:noFill/>
        </p:spPr>
        <p:txBody>
          <a:bodyPr wrap="square" rtlCol="0">
            <a:spAutoFit/>
          </a:bodyPr>
          <a:lstStyle/>
          <a:p>
            <a:pPr algn="r"/>
            <a:r>
              <a:rPr lang="en-US" b="1" dirty="0" smtClean="0"/>
              <a:t>Assessor </a:t>
            </a:r>
          </a:p>
          <a:p>
            <a:pPr algn="r"/>
            <a:r>
              <a:rPr lang="en-US" sz="1600" b="1" dirty="0" smtClean="0"/>
              <a:t>Board of Assessment </a:t>
            </a:r>
          </a:p>
          <a:p>
            <a:pPr algn="r"/>
            <a:r>
              <a:rPr lang="en-US" sz="1600" b="1" dirty="0" smtClean="0"/>
              <a:t>Review</a:t>
            </a:r>
          </a:p>
          <a:p>
            <a:pPr algn="r"/>
            <a:r>
              <a:rPr lang="en-US" b="1" dirty="0" smtClean="0"/>
              <a:t>Collecting Officer</a:t>
            </a:r>
          </a:p>
        </p:txBody>
      </p:sp>
      <p:sp>
        <p:nvSpPr>
          <p:cNvPr id="18" name="TextBox 17"/>
          <p:cNvSpPr txBox="1"/>
          <p:nvPr/>
        </p:nvSpPr>
        <p:spPr>
          <a:xfrm>
            <a:off x="6210300" y="5438775"/>
            <a:ext cx="1371600" cy="369332"/>
          </a:xfrm>
          <a:prstGeom prst="rect">
            <a:avLst/>
          </a:prstGeom>
          <a:noFill/>
        </p:spPr>
        <p:txBody>
          <a:bodyPr wrap="square" rtlCol="0">
            <a:spAutoFit/>
          </a:bodyPr>
          <a:lstStyle/>
          <a:p>
            <a:r>
              <a:rPr lang="en-US" b="1" dirty="0" smtClean="0"/>
              <a:t>Town Clerk</a:t>
            </a:r>
          </a:p>
        </p:txBody>
      </p:sp>
      <p:sp>
        <p:nvSpPr>
          <p:cNvPr id="19" name="TextBox 18"/>
          <p:cNvSpPr txBox="1"/>
          <p:nvPr/>
        </p:nvSpPr>
        <p:spPr>
          <a:xfrm>
            <a:off x="5381625" y="1943100"/>
            <a:ext cx="1828800" cy="646331"/>
          </a:xfrm>
          <a:prstGeom prst="rect">
            <a:avLst/>
          </a:prstGeom>
          <a:noFill/>
        </p:spPr>
        <p:txBody>
          <a:bodyPr wrap="square" rtlCol="0">
            <a:spAutoFit/>
          </a:bodyPr>
          <a:lstStyle/>
          <a:p>
            <a:r>
              <a:rPr lang="en-US" b="1" dirty="0" smtClean="0"/>
              <a:t>Town Supervisor</a:t>
            </a:r>
          </a:p>
          <a:p>
            <a:endParaRPr lang="en-US" dirty="0"/>
          </a:p>
        </p:txBody>
      </p:sp>
      <p:sp>
        <p:nvSpPr>
          <p:cNvPr id="20" name="TextBox 19"/>
          <p:cNvSpPr txBox="1"/>
          <p:nvPr/>
        </p:nvSpPr>
        <p:spPr>
          <a:xfrm>
            <a:off x="6715125" y="2667000"/>
            <a:ext cx="1752600" cy="646331"/>
          </a:xfrm>
          <a:prstGeom prst="rect">
            <a:avLst/>
          </a:prstGeom>
          <a:noFill/>
        </p:spPr>
        <p:txBody>
          <a:bodyPr wrap="square" rtlCol="0">
            <a:spAutoFit/>
          </a:bodyPr>
          <a:lstStyle/>
          <a:p>
            <a:r>
              <a:rPr lang="en-US" b="1" dirty="0" smtClean="0"/>
              <a:t>Superintendent of Highways</a:t>
            </a:r>
            <a:endParaRPr lang="en-US" b="1" dirty="0"/>
          </a:p>
        </p:txBody>
      </p:sp>
      <p:sp>
        <p:nvSpPr>
          <p:cNvPr id="21" name="TextBox 20"/>
          <p:cNvSpPr txBox="1"/>
          <p:nvPr/>
        </p:nvSpPr>
        <p:spPr>
          <a:xfrm>
            <a:off x="7258050" y="3924300"/>
            <a:ext cx="1914525" cy="1077218"/>
          </a:xfrm>
          <a:prstGeom prst="rect">
            <a:avLst/>
          </a:prstGeom>
          <a:noFill/>
        </p:spPr>
        <p:txBody>
          <a:bodyPr wrap="square" rtlCol="0">
            <a:spAutoFit/>
          </a:bodyPr>
          <a:lstStyle/>
          <a:p>
            <a:r>
              <a:rPr lang="en-US" sz="1600" b="1" dirty="0" smtClean="0"/>
              <a:t>Planning Board</a:t>
            </a:r>
          </a:p>
          <a:p>
            <a:r>
              <a:rPr lang="en-US" sz="1600" b="1" dirty="0" smtClean="0"/>
              <a:t>Zoning Board of Appeals</a:t>
            </a:r>
          </a:p>
          <a:p>
            <a:r>
              <a:rPr lang="en-US" sz="1600" b="1" dirty="0" smtClean="0"/>
              <a:t>Code Enforcement</a:t>
            </a:r>
            <a:endParaRPr lang="en-US" sz="1600" b="1" dirty="0"/>
          </a:p>
        </p:txBody>
      </p:sp>
      <p:sp>
        <p:nvSpPr>
          <p:cNvPr id="22" name="TextBox 21"/>
          <p:cNvSpPr txBox="1"/>
          <p:nvPr/>
        </p:nvSpPr>
        <p:spPr>
          <a:xfrm>
            <a:off x="1323975" y="5353050"/>
            <a:ext cx="2057400" cy="646331"/>
          </a:xfrm>
          <a:prstGeom prst="rect">
            <a:avLst/>
          </a:prstGeom>
          <a:noFill/>
        </p:spPr>
        <p:txBody>
          <a:bodyPr wrap="square" rtlCol="0">
            <a:spAutoFit/>
          </a:bodyPr>
          <a:lstStyle/>
          <a:p>
            <a:pPr algn="r"/>
            <a:r>
              <a:rPr lang="en-US" b="1" dirty="0" smtClean="0"/>
              <a:t>Department Heads</a:t>
            </a:r>
          </a:p>
          <a:p>
            <a:pPr algn="r"/>
            <a:r>
              <a:rPr lang="en-US" b="1" dirty="0" smtClean="0"/>
              <a:t>Town Supervisor</a:t>
            </a:r>
            <a:endParaRPr lang="en-US" b="1" dirty="0"/>
          </a:p>
        </p:txBody>
      </p:sp>
      <p:sp>
        <p:nvSpPr>
          <p:cNvPr id="23" name="TextBox 22"/>
          <p:cNvSpPr txBox="1"/>
          <p:nvPr/>
        </p:nvSpPr>
        <p:spPr>
          <a:xfrm>
            <a:off x="285750" y="3829050"/>
            <a:ext cx="2286000" cy="1200329"/>
          </a:xfrm>
          <a:prstGeom prst="rect">
            <a:avLst/>
          </a:prstGeom>
          <a:noFill/>
        </p:spPr>
        <p:txBody>
          <a:bodyPr wrap="square" rtlCol="0">
            <a:spAutoFit/>
          </a:bodyPr>
          <a:lstStyle/>
          <a:p>
            <a:pPr algn="r"/>
            <a:r>
              <a:rPr lang="en-US" b="1" dirty="0" smtClean="0"/>
              <a:t>Animal Control</a:t>
            </a:r>
          </a:p>
          <a:p>
            <a:pPr algn="r"/>
            <a:r>
              <a:rPr lang="en-US" b="1" dirty="0" smtClean="0"/>
              <a:t>Parks &amp; Recreation</a:t>
            </a:r>
          </a:p>
          <a:p>
            <a:pPr algn="r"/>
            <a:r>
              <a:rPr lang="en-US" b="1" dirty="0" smtClean="0"/>
              <a:t>Police</a:t>
            </a:r>
          </a:p>
          <a:p>
            <a:pPr algn="r"/>
            <a:r>
              <a:rPr lang="en-US" b="1" dirty="0" smtClean="0"/>
              <a:t>Special District</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OTPPT Work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709</TotalTime>
  <Words>1522</Words>
  <Application>Microsoft Office PowerPoint</Application>
  <PresentationFormat>On-screen Show (4:3)</PresentationFormat>
  <Paragraphs>275</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AOTPPT Working</vt:lpstr>
      <vt:lpstr> Welcome to Town Government:  </vt:lpstr>
      <vt:lpstr> Town Government </vt:lpstr>
      <vt:lpstr> Town Government </vt:lpstr>
      <vt:lpstr>Town Services  </vt:lpstr>
      <vt:lpstr>Town Services (No Villages) </vt:lpstr>
      <vt:lpstr>Part-Town / TOV</vt:lpstr>
      <vt:lpstr>Town Services (With Village)</vt:lpstr>
      <vt:lpstr>District Services</vt:lpstr>
      <vt:lpstr>Administrative Structure</vt:lpstr>
      <vt:lpstr>Town Board </vt:lpstr>
      <vt:lpstr>Town Board</vt:lpstr>
      <vt:lpstr>Real Property Tax:  Assessment and Collection</vt:lpstr>
      <vt:lpstr>   The Real Property Tax Cycle</vt:lpstr>
      <vt:lpstr>   Fiscal Administration:  Public Deposits</vt:lpstr>
      <vt:lpstr>Fiscal Administration</vt:lpstr>
      <vt:lpstr> Highway Administration</vt:lpstr>
      <vt:lpstr>   Planning and Zoning</vt:lpstr>
      <vt:lpstr>   Planning and Zoning</vt:lpstr>
      <vt:lpstr>   Permits and Records</vt:lpstr>
      <vt:lpstr>   Permits and Records</vt:lpstr>
      <vt:lpstr>Personnel Administration</vt:lpstr>
      <vt:lpstr>Personnel Administration</vt:lpstr>
      <vt:lpstr>   Miscellaneous Administration</vt:lpstr>
      <vt:lpstr>First Actions in Office</vt:lpstr>
      <vt:lpstr>   Association of Towns of the State of New York (AOTSNY)</vt:lpstr>
      <vt:lpstr>   AOTSNY Services and Resources</vt:lpstr>
      <vt:lpstr>   AOTSNY Services and Resources</vt:lpstr>
      <vt:lpstr>   AOTSNY Training Manuals</vt:lpstr>
      <vt:lpstr>Questions &amp; Comments?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hleibold</dc:creator>
  <cp:lastModifiedBy>Lori Ann Mithen-DeMasi </cp:lastModifiedBy>
  <cp:revision>87</cp:revision>
  <cp:lastPrinted>2013-12-02T20:24:03Z</cp:lastPrinted>
  <dcterms:created xsi:type="dcterms:W3CDTF">2013-11-26T19:54:20Z</dcterms:created>
  <dcterms:modified xsi:type="dcterms:W3CDTF">2014-05-14T16:27:08Z</dcterms:modified>
</cp:coreProperties>
</file>